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  <p:sldMasterId id="2147483784" r:id="rId2"/>
    <p:sldMasterId id="2147483785" r:id="rId3"/>
    <p:sldMasterId id="2147483786" r:id="rId4"/>
    <p:sldMasterId id="2147483788" r:id="rId5"/>
  </p:sldMasterIdLst>
  <p:notesMasterIdLst>
    <p:notesMasterId r:id="rId45"/>
  </p:notesMasterIdLst>
  <p:sldIdLst>
    <p:sldId id="256" r:id="rId6"/>
    <p:sldId id="258" r:id="rId7"/>
    <p:sldId id="328" r:id="rId8"/>
    <p:sldId id="263" r:id="rId9"/>
    <p:sldId id="265" r:id="rId10"/>
    <p:sldId id="268" r:id="rId11"/>
    <p:sldId id="270" r:id="rId12"/>
    <p:sldId id="271" r:id="rId13"/>
    <p:sldId id="272" r:id="rId14"/>
    <p:sldId id="353" r:id="rId15"/>
    <p:sldId id="276" r:id="rId16"/>
    <p:sldId id="281" r:id="rId17"/>
    <p:sldId id="282" r:id="rId18"/>
    <p:sldId id="283" r:id="rId19"/>
    <p:sldId id="970" r:id="rId20"/>
    <p:sldId id="277" r:id="rId21"/>
    <p:sldId id="289" r:id="rId22"/>
    <p:sldId id="292" r:id="rId23"/>
    <p:sldId id="974" r:id="rId24"/>
    <p:sldId id="975" r:id="rId25"/>
    <p:sldId id="976" r:id="rId26"/>
    <p:sldId id="279" r:id="rId27"/>
    <p:sldId id="280" r:id="rId28"/>
    <p:sldId id="288" r:id="rId29"/>
    <p:sldId id="286" r:id="rId30"/>
    <p:sldId id="303" r:id="rId31"/>
    <p:sldId id="306" r:id="rId32"/>
    <p:sldId id="307" r:id="rId33"/>
    <p:sldId id="310" r:id="rId34"/>
    <p:sldId id="311" r:id="rId35"/>
    <p:sldId id="317" r:id="rId36"/>
    <p:sldId id="312" r:id="rId37"/>
    <p:sldId id="313" r:id="rId38"/>
    <p:sldId id="969" r:id="rId39"/>
    <p:sldId id="973" r:id="rId40"/>
    <p:sldId id="327" r:id="rId41"/>
    <p:sldId id="972" r:id="rId42"/>
    <p:sldId id="259" r:id="rId43"/>
    <p:sldId id="360" r:id="rId44"/>
  </p:sldIdLst>
  <p:sldSz cx="9144000" cy="5143500" type="screen16x9"/>
  <p:notesSz cx="6858000" cy="9144000"/>
  <p:embeddedFontLst>
    <p:embeddedFont>
      <p:font typeface="Amatic SC" pitchFamily="2" charset="-79"/>
      <p:regular r:id="rId46"/>
      <p:bold r:id="rId47"/>
    </p:embeddedFont>
    <p:embeddedFont>
      <p:font typeface="Bitter" panose="020B0704020202020204" pitchFamily="34" charset="0"/>
      <p:bold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Raleway" panose="020B0503030101060003" pitchFamily="34" charset="77"/>
      <p:regular r:id="rId58"/>
      <p:bold r:id="rId59"/>
      <p:italic r:id="rId60"/>
      <p:boldItalic r:id="rId61"/>
    </p:embeddedFont>
    <p:embeddedFont>
      <p:font typeface="Source Code Pro" panose="020B0509030403020204" pitchFamily="49" charset="0"/>
      <p:regular r:id="rId62"/>
      <p:bold r:id="rId63"/>
      <p:italic r:id="rId64"/>
      <p:boldItalic r:id="rId65"/>
    </p:embeddedFont>
    <p:embeddedFont>
      <p:font typeface="Trebuchet MS" panose="020B070302020209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030" autoAdjust="0"/>
  </p:normalViewPr>
  <p:slideViewPr>
    <p:cSldViewPr snapToGrid="0">
      <p:cViewPr varScale="1">
        <p:scale>
          <a:sx n="128" d="100"/>
          <a:sy n="128" d="100"/>
        </p:scale>
        <p:origin x="1160" y="1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e52c3cf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5e52c3cf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 i="1">
                <a:solidFill>
                  <a:schemeClr val="dk1"/>
                </a:solidFill>
                <a:highlight>
                  <a:srgbClr val="FCE5CD"/>
                </a:highlight>
                <a:latin typeface="Arial"/>
                <a:ea typeface="Arial"/>
                <a:cs typeface="Arial"/>
                <a:sym typeface="Arial"/>
              </a:rPr>
              <a:t>Como nasce uma startup</a:t>
            </a:r>
            <a:endParaRPr sz="1200" i="1">
              <a:solidFill>
                <a:schemeClr val="dk1"/>
              </a:solidFill>
              <a:highlight>
                <a:srgbClr val="FCE5C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 i="1">
                <a:solidFill>
                  <a:schemeClr val="dk1"/>
                </a:solidFill>
                <a:highlight>
                  <a:srgbClr val="FCE5CD"/>
                </a:highlight>
                <a:latin typeface="Arial"/>
                <a:ea typeface="Arial"/>
                <a:cs typeface="Arial"/>
                <a:sym typeface="Arial"/>
              </a:rPr>
              <a:t>Num futuro onde algumas profissões desaparecem e outras surgem, o ímpeto empreendedor permanece. Conheça os mecanismos que levam a criação, desenvolvimento e consolidação de um negócio (start up) </a:t>
            </a:r>
            <a:endParaRPr sz="1200" i="1">
              <a:solidFill>
                <a:schemeClr val="dk1"/>
              </a:solidFill>
              <a:highlight>
                <a:srgbClr val="FCE5CD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dc49d732a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g5dc49d732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13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3" name="Google Shape;16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1800"/>
              </a:spcAft>
              <a:buSzPts val="1400"/>
              <a:buNone/>
            </a:pPr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4082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992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dc49d732a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g5dc49d732a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8301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5597319d20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56" name="Google Shape;1956;g5597319d20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9" name="Google Shape;19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5597319d20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86" name="Google Shape;1986;g5597319d20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55afc5f89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g55afc5f89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97319d20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g5597319d20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7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5597319d20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2027" name="Google Shape;2027;g5597319d20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5597319d2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2034" name="Google Shape;2034;g5597319d2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5597319d20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86" name="Google Shape;1986;g5597319d20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7149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97319d20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g5597319d20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910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597319d2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g5597319d2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597319d20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5597319d20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597319d20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5597319d2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5" name="Google Shape;16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2189083" y="73022"/>
            <a:ext cx="476583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0" y="-85047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0" y="3466070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3722146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358" name="Google Shape;358;p30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1"/>
          </p:nvPr>
        </p:nvSpPr>
        <p:spPr>
          <a:xfrm>
            <a:off x="457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body" idx="2"/>
          </p:nvPr>
        </p:nvSpPr>
        <p:spPr>
          <a:xfrm>
            <a:off x="4648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body" idx="1"/>
          </p:nvPr>
        </p:nvSpPr>
        <p:spPr>
          <a:xfrm>
            <a:off x="457200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body" idx="2"/>
          </p:nvPr>
        </p:nvSpPr>
        <p:spPr>
          <a:xfrm>
            <a:off x="457200" y="148064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3"/>
          </p:nvPr>
        </p:nvSpPr>
        <p:spPr>
          <a:xfrm>
            <a:off x="4645027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4"/>
          </p:nvPr>
        </p:nvSpPr>
        <p:spPr>
          <a:xfrm>
            <a:off x="4645027" y="148064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3"/>
          <p:cNvGrpSpPr/>
          <p:nvPr/>
        </p:nvGrpSpPr>
        <p:grpSpPr>
          <a:xfrm>
            <a:off x="2415383" y="1108869"/>
            <a:ext cx="4453656" cy="2929087"/>
            <a:chOff x="2415382" y="1108869"/>
            <a:chExt cx="4453656" cy="2929087"/>
          </a:xfrm>
        </p:grpSpPr>
        <p:sp>
          <p:nvSpPr>
            <p:cNvPr id="379" name="Google Shape;379;p33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33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423" name="Google Shape;423;p33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424" name="Google Shape;424;p33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33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33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2" name="Google Shape;442;p33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33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444" name="Google Shape;444;p33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449;p33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33"/>
          <p:cNvSpPr/>
          <p:nvPr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lt1">
              <a:alpha val="6156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 Texto padrão" type="tx">
  <p:cSld name="08- Texto padrã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09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p6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p6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3"/>
          <p:cNvSpPr txBox="1">
            <a:spLocks noGrp="1"/>
          </p:cNvSpPr>
          <p:nvPr>
            <p:ph type="title"/>
          </p:nvPr>
        </p:nvSpPr>
        <p:spPr>
          <a:xfrm>
            <a:off x="2189083" y="73022"/>
            <a:ext cx="476583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6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8" name="Google Shape;728;p6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9" name="Google Shape;729;p6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p6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4" name="Google Shape;734;p6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6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6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9" name="Google Shape;739;p6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4100" b="0" i="0" u="none" strike="noStrike" cap="non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67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67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7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68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68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9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9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2" name="Google Shape;752;p6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0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7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8" name="Google Shape;758;p7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59" name="Google Shape;759;p71"/>
          <p:cNvSpPr/>
          <p:nvPr/>
        </p:nvSpPr>
        <p:spPr>
          <a:xfrm>
            <a:off x="0" y="-85047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2" name="Google Shape;762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3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" name="Google Shape;767;p7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68" name="Google Shape;768;p73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3"/>
          <p:cNvSpPr/>
          <p:nvPr/>
        </p:nvSpPr>
        <p:spPr>
          <a:xfrm>
            <a:off x="0" y="3466070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4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74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3" name="Google Shape;773;p74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74" name="Google Shape;774;p74"/>
          <p:cNvSpPr/>
          <p:nvPr/>
        </p:nvSpPr>
        <p:spPr>
          <a:xfrm>
            <a:off x="3722146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6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7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782" name="Google Shape;782;p76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7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77"/>
          <p:cNvSpPr txBox="1">
            <a:spLocks noGrp="1"/>
          </p:cNvSpPr>
          <p:nvPr>
            <p:ph type="body" idx="1"/>
          </p:nvPr>
        </p:nvSpPr>
        <p:spPr>
          <a:xfrm>
            <a:off x="457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6" name="Google Shape;786;p77"/>
          <p:cNvSpPr txBox="1">
            <a:spLocks noGrp="1"/>
          </p:cNvSpPr>
          <p:nvPr>
            <p:ph type="body" idx="2"/>
          </p:nvPr>
        </p:nvSpPr>
        <p:spPr>
          <a:xfrm>
            <a:off x="4648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7" name="Google Shape;787;p77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8" name="Google Shape;788;p7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8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8"/>
          <p:cNvSpPr txBox="1">
            <a:spLocks noGrp="1"/>
          </p:cNvSpPr>
          <p:nvPr>
            <p:ph type="body" idx="1"/>
          </p:nvPr>
        </p:nvSpPr>
        <p:spPr>
          <a:xfrm>
            <a:off x="457200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2" name="Google Shape;792;p78"/>
          <p:cNvSpPr txBox="1">
            <a:spLocks noGrp="1"/>
          </p:cNvSpPr>
          <p:nvPr>
            <p:ph type="body" idx="2"/>
          </p:nvPr>
        </p:nvSpPr>
        <p:spPr>
          <a:xfrm>
            <a:off x="457200" y="148064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3" name="Google Shape;793;p78"/>
          <p:cNvSpPr txBox="1">
            <a:spLocks noGrp="1"/>
          </p:cNvSpPr>
          <p:nvPr>
            <p:ph type="body" idx="3"/>
          </p:nvPr>
        </p:nvSpPr>
        <p:spPr>
          <a:xfrm>
            <a:off x="4645027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p78"/>
          <p:cNvSpPr txBox="1">
            <a:spLocks noGrp="1"/>
          </p:cNvSpPr>
          <p:nvPr>
            <p:ph type="body" idx="4"/>
          </p:nvPr>
        </p:nvSpPr>
        <p:spPr>
          <a:xfrm>
            <a:off x="4645027" y="148064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" name="Google Shape;795;p78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6" name="Google Shape;796;p7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9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9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0" name="Google Shape;800;p7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801" name="Google Shape;801;p79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79"/>
          <p:cNvGrpSpPr/>
          <p:nvPr/>
        </p:nvGrpSpPr>
        <p:grpSpPr>
          <a:xfrm>
            <a:off x="2415383" y="1108869"/>
            <a:ext cx="4453656" cy="2929087"/>
            <a:chOff x="2415382" y="1108869"/>
            <a:chExt cx="4453656" cy="2929087"/>
          </a:xfrm>
        </p:grpSpPr>
        <p:sp>
          <p:nvSpPr>
            <p:cNvPr id="803" name="Google Shape;803;p79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9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9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9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9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9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9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9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9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79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9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79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9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9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79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79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9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9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9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9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79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79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9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9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9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9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9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9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9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79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79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9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79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79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79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9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9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9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9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6" name="Google Shape;846;p79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847" name="Google Shape;847;p79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848" name="Google Shape;848;p79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79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79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79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79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79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79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79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79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79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79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79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79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79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6" name="Google Shape;866;p79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79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868" name="Google Shape;868;p79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79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79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79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79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3" name="Google Shape;873;p79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79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9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79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79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9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79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79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79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79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79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79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79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79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79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79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79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9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9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9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79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79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79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79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79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79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79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79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9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9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9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9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79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9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79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79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79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79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79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79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9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79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79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79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79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79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79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79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79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79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79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79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79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79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79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79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79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79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79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79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79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79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79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79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79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79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79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79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79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79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79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79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79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79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79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79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79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79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79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79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79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79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79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79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79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79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79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79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79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79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79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79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79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79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79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79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79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79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79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79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79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79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79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79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79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79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79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79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79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79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79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79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79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79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79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79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79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79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79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79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79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79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79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79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7" name="Google Shape;997;p79"/>
          <p:cNvSpPr/>
          <p:nvPr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lt1">
              <a:alpha val="6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4" name="Google Shape;1004;p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05" name="Google Shape;1005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9" name="Google Shape;100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12" name="Google Shape;1012;p8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13" name="Google Shape;1013;p8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14" name="Google Shape;1014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17" name="Google Shape;1017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0" name="Google Shape;1020;p8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21" name="Google Shape;102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4" name="Google Shape;102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8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8" name="Google Shape;1028;p8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9" name="Google Shape;1029;p88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0" name="Google Shape;1030;p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1" name="Google Shape;10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matic SC"/>
              <a:buNone/>
              <a:defRPr sz="2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4" name="Google Shape;103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37" name="Google Shape;1037;p9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8" name="Google Shape;1038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4100" b="0" i="0" u="none" strike="noStrike" cap="non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47" name="Google Shape;1047;p9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48" name="Google Shape;104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1" name="Google Shape;1051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4" name="Google Shape;1054;p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55" name="Google Shape;1055;p9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56" name="Google Shape;1056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9" name="Google Shape;1059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62" name="Google Shape;1062;p9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63" name="Google Shape;106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66" name="Google Shape;1066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9" name="Google Shape;1069;p9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0" name="Google Shape;1070;p9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71" name="Google Shape;1071;p9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2" name="Google Shape;1072;p9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3" name="Google Shape;1073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matic SC"/>
              <a:buNone/>
              <a:defRPr sz="2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6" name="Google Shape;1076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1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79" name="Google Shape;1079;p10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80" name="Google Shape;1080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4702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 Diapositiva con título - Azul" type="title">
  <p:cSld name="TITLE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17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57" name="Google Shape;1357;p117"/>
          <p:cNvSpPr/>
          <p:nvPr/>
        </p:nvSpPr>
        <p:spPr>
          <a:xfrm>
            <a:off x="0" y="848300"/>
            <a:ext cx="42279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8" name="Google Shape;1358;p117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9" name="Google Shape;1359;p117"/>
          <p:cNvSpPr txBox="1">
            <a:spLocks noGrp="1"/>
          </p:cNvSpPr>
          <p:nvPr>
            <p:ph type="ctrTitle"/>
          </p:nvPr>
        </p:nvSpPr>
        <p:spPr>
          <a:xfrm>
            <a:off x="290050" y="1281002"/>
            <a:ext cx="3735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 Texto padrão" type="tx">
  <p:cSld name="TITLE_AND_BODY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8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2" name="Google Shape;1362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3" name="Google Shape;1363;p118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 Rodapé Legenda - Azul">
  <p:cSld name="CAPTION_ONLY_1_2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9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119"/>
          <p:cNvPicPr preferRelativeResize="0"/>
          <p:nvPr/>
        </p:nvPicPr>
        <p:blipFill rotWithShape="1">
          <a:blip r:embed="rId2">
            <a:alphaModFix/>
          </a:blip>
          <a:srcRect t="84201"/>
          <a:stretch/>
        </p:blipFill>
        <p:spPr>
          <a:xfrm>
            <a:off x="0" y="4330950"/>
            <a:ext cx="9144000" cy="8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19"/>
          <p:cNvSpPr txBox="1">
            <a:spLocks noGrp="1"/>
          </p:cNvSpPr>
          <p:nvPr>
            <p:ph type="body" idx="1"/>
          </p:nvPr>
        </p:nvSpPr>
        <p:spPr>
          <a:xfrm>
            <a:off x="311700" y="4553825"/>
            <a:ext cx="687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119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 Solo título" type="titleOnly">
  <p:cSld name="TITLE_ONLY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1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4" name="Google Shape;1374;p12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22"/>
          <p:cNvSpPr txBox="1">
            <a:spLocks noGrp="1"/>
          </p:cNvSpPr>
          <p:nvPr>
            <p:ph type="title"/>
          </p:nvPr>
        </p:nvSpPr>
        <p:spPr>
          <a:xfrm>
            <a:off x="447793" y="130721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122"/>
          <p:cNvSpPr txBox="1">
            <a:spLocks noGrp="1"/>
          </p:cNvSpPr>
          <p:nvPr>
            <p:ph type="body" idx="1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8" name="Google Shape;1378;p12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9" name="Google Shape;1379;p12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 Título + rodapé 1 - Azul">
  <p:cSld name="TITLE_ONLY_1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2" name="Google Shape;1382;p123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383" name="Google Shape;1383;p123"/>
          <p:cNvPicPr preferRelativeResize="0"/>
          <p:nvPr/>
        </p:nvPicPr>
        <p:blipFill rotWithShape="1">
          <a:blip r:embed="rId2">
            <a:alphaModFix/>
          </a:blip>
          <a:srcRect t="84201"/>
          <a:stretch/>
        </p:blipFill>
        <p:spPr>
          <a:xfrm>
            <a:off x="0" y="4330950"/>
            <a:ext cx="9144000" cy="8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 Una columna de texto">
  <p:cSld name="ONE_COLUMN_TEXT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4"/>
          <p:cNvSpPr txBox="1">
            <a:spLocks noGrp="1"/>
          </p:cNvSpPr>
          <p:nvPr>
            <p:ph type="title"/>
          </p:nvPr>
        </p:nvSpPr>
        <p:spPr>
          <a:xfrm>
            <a:off x="639150" y="291425"/>
            <a:ext cx="8209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6" name="Google Shape;1386;p1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7" name="Google Shape;1387;p12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25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0" name="Google Shape;1390;p12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1" name="Google Shape;1391;p12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 Diapositiva con título 2 - Azul">
  <p:cSld name="TITLE_2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6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95" name="Google Shape;1395;p126"/>
          <p:cNvSpPr/>
          <p:nvPr/>
        </p:nvSpPr>
        <p:spPr>
          <a:xfrm>
            <a:off x="0" y="848300"/>
            <a:ext cx="67362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6" name="Google Shape;1396;p126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7" name="Google Shape;1397;p126"/>
          <p:cNvSpPr txBox="1">
            <a:spLocks noGrp="1"/>
          </p:cNvSpPr>
          <p:nvPr>
            <p:ph type="ctrTitle"/>
          </p:nvPr>
        </p:nvSpPr>
        <p:spPr>
          <a:xfrm>
            <a:off x="290050" y="1281000"/>
            <a:ext cx="6096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 Encabezado de sección - Azul" type="secHead">
  <p:cSld name="SECTION_HEADER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5225" y="2239450"/>
            <a:ext cx="590550" cy="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27"/>
          <p:cNvSpPr txBox="1">
            <a:spLocks noGrp="1"/>
          </p:cNvSpPr>
          <p:nvPr>
            <p:ph type="title"/>
          </p:nvPr>
        </p:nvSpPr>
        <p:spPr>
          <a:xfrm>
            <a:off x="4434075" y="2169311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127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 Encabezado de sección 2 - Azul">
  <p:cSld name="SECTION_HEADER_1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28"/>
          <p:cNvSpPr txBox="1">
            <a:spLocks noGrp="1"/>
          </p:cNvSpPr>
          <p:nvPr>
            <p:ph type="title"/>
          </p:nvPr>
        </p:nvSpPr>
        <p:spPr>
          <a:xfrm>
            <a:off x="1256975" y="757376"/>
            <a:ext cx="753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6" name="Google Shape;1406;p128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07" name="Google Shape;1407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50" y="829739"/>
            <a:ext cx="590550" cy="66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 Titulo Digital House">
  <p:cSld name="TITLE_1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29"/>
          <p:cNvSpPr txBox="1">
            <a:spLocks noGrp="1"/>
          </p:cNvSpPr>
          <p:nvPr>
            <p:ph type="ctrTitle"/>
          </p:nvPr>
        </p:nvSpPr>
        <p:spPr>
          <a:xfrm>
            <a:off x="311688" y="287375"/>
            <a:ext cx="6114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1" name="Google Shape;1411;p129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- Título y dos columnas" type="twoColTx">
  <p:cSld name="TITLE_AND_TWO_COLUMNS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0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1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130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 Idea principal - branco">
  <p:cSld name="MAIN_POIN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1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1879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131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 Título de sección y descripción">
  <p:cSld name="SECTION_TITLE_AND_DESCRI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2"/>
          <p:cNvSpPr/>
          <p:nvPr/>
        </p:nvSpPr>
        <p:spPr>
          <a:xfrm>
            <a:off x="-1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5" name="Google Shape;1425;p1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6" name="Google Shape;1426;p1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7" name="Google Shape;1427;p132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- Só legenda">
  <p:cSld name="CAPTION_ONLY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496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431" name="Google Shape;1431;p133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 Número grande">
  <p:cSld name="BIG_NUMBER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434" name="Google Shape;1434;p1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5" name="Google Shape;1435;p13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36" name="Google Shape;1436;p134"/>
          <p:cNvSpPr/>
          <p:nvPr/>
        </p:nvSpPr>
        <p:spPr>
          <a:xfrm>
            <a:off x="-100" y="0"/>
            <a:ext cx="9144000" cy="9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- Diapositiva con título - Rosa">
  <p:cSld name="TITLE_3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35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40" name="Google Shape;1440;p135"/>
          <p:cNvSpPr/>
          <p:nvPr/>
        </p:nvSpPr>
        <p:spPr>
          <a:xfrm>
            <a:off x="0" y="848300"/>
            <a:ext cx="42279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1" name="Google Shape;1441;p135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2" name="Google Shape;1442;p135"/>
          <p:cNvSpPr txBox="1">
            <a:spLocks noGrp="1"/>
          </p:cNvSpPr>
          <p:nvPr>
            <p:ph type="ctrTitle"/>
          </p:nvPr>
        </p:nvSpPr>
        <p:spPr>
          <a:xfrm>
            <a:off x="290050" y="1281002"/>
            <a:ext cx="3735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- Diapositiva con título 2 - Rosa">
  <p:cSld name="TITLE_2_1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36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46" name="Google Shape;1446;p136"/>
          <p:cNvSpPr/>
          <p:nvPr/>
        </p:nvSpPr>
        <p:spPr>
          <a:xfrm>
            <a:off x="0" y="848300"/>
            <a:ext cx="67362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7" name="Google Shape;1447;p136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8" name="Google Shape;1448;p136"/>
          <p:cNvSpPr txBox="1">
            <a:spLocks noGrp="1"/>
          </p:cNvSpPr>
          <p:nvPr>
            <p:ph type="ctrTitle"/>
          </p:nvPr>
        </p:nvSpPr>
        <p:spPr>
          <a:xfrm>
            <a:off x="290050" y="1281000"/>
            <a:ext cx="6096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- Encabezado de sección 1 - Rosa">
  <p:cSld name="SECTION_HEADER_1_2"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050" y="2239404"/>
            <a:ext cx="590550" cy="6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37"/>
          <p:cNvSpPr txBox="1">
            <a:spLocks noGrp="1"/>
          </p:cNvSpPr>
          <p:nvPr>
            <p:ph type="title"/>
          </p:nvPr>
        </p:nvSpPr>
        <p:spPr>
          <a:xfrm>
            <a:off x="4434075" y="2163276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3" name="Google Shape;1453;p137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 Encabezado de sección 2 - Rosa">
  <p:cSld name="SECTION_HEADER_1_1_2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" y="-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50" y="829704"/>
            <a:ext cx="590550" cy="6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38"/>
          <p:cNvSpPr txBox="1">
            <a:spLocks noGrp="1"/>
          </p:cNvSpPr>
          <p:nvPr>
            <p:ph type="title"/>
          </p:nvPr>
        </p:nvSpPr>
        <p:spPr>
          <a:xfrm>
            <a:off x="1256975" y="757376"/>
            <a:ext cx="753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138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- Título y cuerpo  - Rosa">
  <p:cSld name="TITLE_AND_BODY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39"/>
          <p:cNvSpPr/>
          <p:nvPr/>
        </p:nvSpPr>
        <p:spPr>
          <a:xfrm>
            <a:off x="308775" y="414400"/>
            <a:ext cx="406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39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139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64" name="Google Shape;1464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026" y="468524"/>
            <a:ext cx="254125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- Legenda - Rosa">
  <p:cSld name="CAPTION_ONLY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0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50" y="4514851"/>
            <a:ext cx="37665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0"/>
          <p:cNvSpPr txBox="1">
            <a:spLocks noGrp="1"/>
          </p:cNvSpPr>
          <p:nvPr>
            <p:ph type="body" idx="1"/>
          </p:nvPr>
        </p:nvSpPr>
        <p:spPr>
          <a:xfrm>
            <a:off x="609600" y="4553825"/>
            <a:ext cx="653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140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4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6" name="Google Shape;276;p13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6543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447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4248324" y="4766085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4600016" y="4769602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3"/>
          <p:cNvGrpSpPr/>
          <p:nvPr/>
        </p:nvGrpSpPr>
        <p:grpSpPr>
          <a:xfrm>
            <a:off x="4357715" y="4860579"/>
            <a:ext cx="45720" cy="66069"/>
            <a:chOff x="3345327" y="4804191"/>
            <a:chExt cx="74100" cy="118978"/>
          </a:xfrm>
        </p:grpSpPr>
        <p:cxnSp>
          <p:nvCxnSpPr>
            <p:cNvPr id="282" name="Google Shape;282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4" name="Google Shape;284;p13"/>
          <p:cNvGrpSpPr/>
          <p:nvPr/>
        </p:nvGrpSpPr>
        <p:grpSpPr>
          <a:xfrm rot="10800000">
            <a:off x="4719482" y="4858423"/>
            <a:ext cx="45720" cy="66069"/>
            <a:chOff x="3345327" y="4804191"/>
            <a:chExt cx="74100" cy="118978"/>
          </a:xfrm>
        </p:grpSpPr>
        <p:cxnSp>
          <p:nvCxnSpPr>
            <p:cNvPr id="285" name="Google Shape;285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87" name="Google Shape;287;p13" descr="logo_bajada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57784" y="129649"/>
            <a:ext cx="1460100" cy="30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789" r:id="rId1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3" name="Google Shape;703;p60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4" name="Google Shape;704;p60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60"/>
          <p:cNvSpPr txBox="1">
            <a:spLocks noGrp="1"/>
          </p:cNvSpPr>
          <p:nvPr>
            <p:ph type="sldNum" idx="12"/>
          </p:nvPr>
        </p:nvSpPr>
        <p:spPr>
          <a:xfrm>
            <a:off x="6543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06" name="Google Shape;706;p60"/>
          <p:cNvSpPr txBox="1"/>
          <p:nvPr/>
        </p:nvSpPr>
        <p:spPr>
          <a:xfrm>
            <a:off x="447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0"/>
          <p:cNvSpPr/>
          <p:nvPr/>
        </p:nvSpPr>
        <p:spPr>
          <a:xfrm>
            <a:off x="4248324" y="4766085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0"/>
          <p:cNvSpPr/>
          <p:nvPr/>
        </p:nvSpPr>
        <p:spPr>
          <a:xfrm>
            <a:off x="4600016" y="4769602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60"/>
          <p:cNvGrpSpPr/>
          <p:nvPr/>
        </p:nvGrpSpPr>
        <p:grpSpPr>
          <a:xfrm>
            <a:off x="4357715" y="4860579"/>
            <a:ext cx="45720" cy="66069"/>
            <a:chOff x="3345327" y="4804191"/>
            <a:chExt cx="74100" cy="118978"/>
          </a:xfrm>
        </p:grpSpPr>
        <p:cxnSp>
          <p:nvCxnSpPr>
            <p:cNvPr id="710" name="Google Shape;710;p60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60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2" name="Google Shape;712;p60"/>
          <p:cNvGrpSpPr/>
          <p:nvPr/>
        </p:nvGrpSpPr>
        <p:grpSpPr>
          <a:xfrm rot="10800000">
            <a:off x="4719482" y="4858423"/>
            <a:ext cx="45720" cy="66069"/>
            <a:chOff x="3345327" y="4804191"/>
            <a:chExt cx="74100" cy="118978"/>
          </a:xfrm>
        </p:grpSpPr>
        <p:cxnSp>
          <p:nvCxnSpPr>
            <p:cNvPr id="713" name="Google Shape;713;p60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60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15" name="Google Shape;715;p60" descr="logo_bajada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57784" y="129649"/>
            <a:ext cx="1460100" cy="30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0" name="Google Shape;1000;p8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01" name="Google Shape;100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43" name="Google Shape;1043;p9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44" name="Google Shape;1044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4" r:id="rId10"/>
    <p:sldLayoutId id="214748379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16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9" name="Google Shape;1349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0" name="Google Shape;1350;p116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351" name="Google Shape;1351;p116" descr="C:\Users\alu\Desktop\Freelance\2016\Digital House\B2B\img\logo2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657550" y="4549948"/>
            <a:ext cx="1208087" cy="3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2" name="Google Shape;1352;p116"/>
          <p:cNvCxnSpPr/>
          <p:nvPr/>
        </p:nvCxnSpPr>
        <p:spPr>
          <a:xfrm>
            <a:off x="306492" y="858200"/>
            <a:ext cx="85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3" name="Google Shape;1353;p11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85025" y="468527"/>
            <a:ext cx="254125" cy="286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pt-BR/" TargetMode="External"/><Relationship Id="rId2" Type="http://schemas.openxmlformats.org/officeDocument/2006/relationships/hyperlink" Target="https://www.scrumguides.org/docs/scrumguide/v2017/2017-Scrum-Guide-Portuguese-Brazilian.pdf" TargetMode="Externa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97288996-1856-4620-B4BB-FC32DA06B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99" name="Google Shape;1099;p1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800" dirty="0"/>
              <a:t>Metodologias Ágeis</a:t>
            </a:r>
            <a:endParaRPr sz="2800" dirty="0"/>
          </a:p>
        </p:txBody>
      </p:sp>
      <p:sp>
        <p:nvSpPr>
          <p:cNvPr id="1100" name="Google Shape;1100;p145"/>
          <p:cNvSpPr txBox="1"/>
          <p:nvPr/>
        </p:nvSpPr>
        <p:spPr>
          <a:xfrm>
            <a:off x="122799" y="3047150"/>
            <a:ext cx="5086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Nathan Wunsch</a:t>
            </a:r>
            <a:endParaRPr sz="3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@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digitalhousebrasil</a:t>
            </a:r>
            <a:endParaRPr sz="3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61"/>
          <p:cNvSpPr txBox="1">
            <a:spLocks noGrp="1"/>
          </p:cNvSpPr>
          <p:nvPr>
            <p:ph type="body" idx="1"/>
          </p:nvPr>
        </p:nvSpPr>
        <p:spPr>
          <a:xfrm>
            <a:off x="3162000" y="927400"/>
            <a:ext cx="586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</p:txBody>
      </p:sp>
      <p:sp>
        <p:nvSpPr>
          <p:cNvPr id="1280" name="Google Shape;1280;p1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C8248-184B-45CE-8C3A-2FB9ABD5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27400"/>
            <a:ext cx="9144000" cy="3601960"/>
          </a:xfrm>
          <a:prstGeom prst="rect">
            <a:avLst/>
          </a:prstGeom>
        </p:spPr>
      </p:pic>
      <p:sp>
        <p:nvSpPr>
          <p:cNvPr id="8" name="Google Shape;2199;p214">
            <a:extLst>
              <a:ext uri="{FF2B5EF4-FFF2-40B4-BE49-F238E27FC236}">
                <a16:creationId xmlns:a16="http://schemas.microsoft.com/office/drawing/2014/main" id="{9A15B5F0-6386-45C4-AB5B-925F236B1038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COMO SOMOS ORIENTADOS?</a:t>
            </a:r>
          </a:p>
        </p:txBody>
      </p:sp>
    </p:spTree>
    <p:extLst>
      <p:ext uri="{BB962C8B-B14F-4D97-AF65-F5344CB8AC3E}">
        <p14:creationId xmlns:p14="http://schemas.microsoft.com/office/powerpoint/2010/main" val="232838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6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62"/>
          <p:cNvSpPr txBox="1">
            <a:spLocks noGrp="1"/>
          </p:cNvSpPr>
          <p:nvPr>
            <p:ph type="title"/>
          </p:nvPr>
        </p:nvSpPr>
        <p:spPr>
          <a:xfrm>
            <a:off x="266701" y="11083"/>
            <a:ext cx="8681356" cy="19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375" rIns="0" bIns="0" anchor="ctr" anchorCtr="0">
            <a:noAutofit/>
          </a:bodyPr>
          <a:lstStyle/>
          <a:p>
            <a:pPr marL="9525" marR="0" lvl="0" indent="0" algn="l" rtl="0">
              <a:lnSpc>
                <a:spcPct val="107661"/>
              </a:lnSpc>
              <a:spcBef>
                <a:spcPts val="88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62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organização do mundo exponencial</a:t>
            </a:r>
            <a:endParaRPr sz="62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0" name="Google Shape;1690;p162"/>
          <p:cNvSpPr txBox="1"/>
          <p:nvPr/>
        </p:nvSpPr>
        <p:spPr>
          <a:xfrm>
            <a:off x="361950" y="2179503"/>
            <a:ext cx="7666038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825" rIns="0" bIns="0" anchor="t" anchorCtr="0">
            <a:noAutofit/>
          </a:bodyPr>
          <a:lstStyle/>
          <a:p>
            <a:pPr marL="466725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Alta capacidade de tangibilizar ideias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725" marR="0" lvl="0" indent="-45720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Velocidade na entrega de novos produtos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725" marR="0" lvl="0" indent="-45720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Entendimento de como escalar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67"/>
          <p:cNvSpPr txBox="1">
            <a:spLocks noGrp="1"/>
          </p:cNvSpPr>
          <p:nvPr>
            <p:ph type="ctrTitle"/>
          </p:nvPr>
        </p:nvSpPr>
        <p:spPr>
          <a:xfrm>
            <a:off x="609600" y="1982806"/>
            <a:ext cx="7772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se trabalhava antes?</a:t>
            </a:r>
            <a:endParaRPr sz="18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5" name="Google Shape;1725;p16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6" name="Google Shape;1726;p167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50" y="-900850"/>
            <a:ext cx="9254999" cy="6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68"/>
          <p:cNvSpPr/>
          <p:nvPr/>
        </p:nvSpPr>
        <p:spPr>
          <a:xfrm>
            <a:off x="-17150" y="-489284"/>
            <a:ext cx="9255000" cy="5678484"/>
          </a:xfrm>
          <a:prstGeom prst="rect">
            <a:avLst/>
          </a:prstGeom>
          <a:solidFill>
            <a:srgbClr val="5B0D0E">
              <a:alpha val="8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8"/>
          <p:cNvSpPr txBox="1">
            <a:spLocks noGrp="1"/>
          </p:cNvSpPr>
          <p:nvPr>
            <p:ph type="ctrTitle"/>
          </p:nvPr>
        </p:nvSpPr>
        <p:spPr>
          <a:xfrm>
            <a:off x="533957" y="2531765"/>
            <a:ext cx="8152844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2600" b="0">
                <a:solidFill>
                  <a:srgbClr val="FFFFFF"/>
                </a:solidFill>
              </a:rPr>
              <a:t> O modelo em cascata é um </a:t>
            </a:r>
            <a:r>
              <a:rPr lang="es" sz="2600" b="0" u="sng">
                <a:solidFill>
                  <a:srgbClr val="FFFFFF"/>
                </a:solidFill>
              </a:rPr>
              <a:t>modelo sequencial</a:t>
            </a:r>
            <a:r>
              <a:rPr lang="es" sz="2600" b="0">
                <a:solidFill>
                  <a:srgbClr val="FFFFFF"/>
                </a:solidFill>
              </a:rPr>
              <a:t> de processos para o desenvolvimento de software.</a:t>
            </a:r>
            <a:endParaRPr sz="2600" b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br>
              <a:rPr lang="es" sz="2600" b="0">
                <a:solidFill>
                  <a:srgbClr val="FFFFFF"/>
                </a:solidFill>
              </a:rPr>
            </a:br>
            <a:r>
              <a:rPr lang="es" sz="2600" b="0">
                <a:solidFill>
                  <a:srgbClr val="FFFFFF"/>
                </a:solidFill>
              </a:rPr>
              <a:t>Ao </a:t>
            </a:r>
            <a:r>
              <a:rPr lang="es" sz="2600" u="sng">
                <a:solidFill>
                  <a:srgbClr val="FFFFFF"/>
                </a:solidFill>
              </a:rPr>
              <a:t>fim de cada etapa</a:t>
            </a:r>
            <a:r>
              <a:rPr lang="es" sz="2600" b="0">
                <a:solidFill>
                  <a:srgbClr val="FFFFFF"/>
                </a:solidFill>
              </a:rPr>
              <a:t> se passa para a seguinte, como o movimento de uma cascata.</a:t>
            </a:r>
            <a:endParaRPr sz="2600" b="0">
              <a:solidFill>
                <a:srgbClr val="FFFFFF"/>
              </a:solidFill>
            </a:endParaRPr>
          </a:p>
        </p:txBody>
      </p:sp>
      <p:sp>
        <p:nvSpPr>
          <p:cNvPr id="1734" name="Google Shape;1734;p16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8"/>
          <p:cNvSpPr txBox="1">
            <a:spLocks noGrp="1"/>
          </p:cNvSpPr>
          <p:nvPr>
            <p:ph type="ctrTitle"/>
          </p:nvPr>
        </p:nvSpPr>
        <p:spPr>
          <a:xfrm>
            <a:off x="1335150" y="761925"/>
            <a:ext cx="6626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Cascata</a:t>
            </a:r>
            <a:endParaRPr sz="3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6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1" name="Google Shape;1741;p169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2" name="Google Shape;174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38" y="1093916"/>
            <a:ext cx="4561300" cy="35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69"/>
          <p:cNvSpPr txBox="1"/>
          <p:nvPr/>
        </p:nvSpPr>
        <p:spPr>
          <a:xfrm>
            <a:off x="639152" y="4353150"/>
            <a:ext cx="456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Longo ciclo de desenvolvimento </a:t>
            </a:r>
            <a:b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(9 - 18+ meses)</a:t>
            </a:r>
            <a:endParaRPr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99;p214">
            <a:extLst>
              <a:ext uri="{FF2B5EF4-FFF2-40B4-BE49-F238E27FC236}">
                <a16:creationId xmlns:a16="http://schemas.microsoft.com/office/drawing/2014/main" id="{52A68ACB-586F-4DDC-8049-896736D39D79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GESTÃO CASCATA (Waterfall)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D1D5E-D004-49FE-8E36-2BE7F38045A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10400" y="4724400"/>
            <a:ext cx="2133600" cy="2730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15</a:t>
            </a:fld>
            <a:endParaRPr lang="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23126-1469-40E4-826D-193BBAA9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35" y="1003644"/>
            <a:ext cx="3913729" cy="3720756"/>
          </a:xfrm>
          <a:prstGeom prst="rect">
            <a:avLst/>
          </a:prstGeom>
        </p:spPr>
      </p:pic>
      <p:sp>
        <p:nvSpPr>
          <p:cNvPr id="6" name="Google Shape;2199;p214">
            <a:extLst>
              <a:ext uri="{FF2B5EF4-FFF2-40B4-BE49-F238E27FC236}">
                <a16:creationId xmlns:a16="http://schemas.microsoft.com/office/drawing/2014/main" id="{DBDDB966-1737-409C-B39C-E54379C3F57C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PRECISAMOS MUDAR?</a:t>
            </a:r>
          </a:p>
        </p:txBody>
      </p:sp>
    </p:spTree>
    <p:extLst>
      <p:ext uri="{BB962C8B-B14F-4D97-AF65-F5344CB8AC3E}">
        <p14:creationId xmlns:p14="http://schemas.microsoft.com/office/powerpoint/2010/main" val="27992796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3"/>
          <p:cNvSpPr/>
          <p:nvPr/>
        </p:nvSpPr>
        <p:spPr>
          <a:xfrm>
            <a:off x="0" y="0"/>
            <a:ext cx="9144000" cy="3828098"/>
          </a:xfrm>
          <a:custGeom>
            <a:avLst/>
            <a:gdLst/>
            <a:ahLst/>
            <a:cxnLst/>
            <a:rect l="l" t="t" r="r" b="b"/>
            <a:pathLst>
              <a:path w="10552430" h="5104130" extrusionOk="0">
                <a:moveTo>
                  <a:pt x="0" y="5103672"/>
                </a:moveTo>
                <a:lnTo>
                  <a:pt x="10552176" y="5103672"/>
                </a:lnTo>
                <a:lnTo>
                  <a:pt x="10552176" y="0"/>
                </a:lnTo>
                <a:lnTo>
                  <a:pt x="0" y="0"/>
                </a:lnTo>
                <a:lnTo>
                  <a:pt x="0" y="510367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63"/>
          <p:cNvSpPr txBox="1"/>
          <p:nvPr/>
        </p:nvSpPr>
        <p:spPr>
          <a:xfrm>
            <a:off x="172326" y="976675"/>
            <a:ext cx="8684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noAutofit/>
          </a:bodyPr>
          <a:lstStyle/>
          <a:p>
            <a:pPr marL="952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" sz="7700">
                <a:solidFill>
                  <a:srgbClr val="FFFFFF"/>
                </a:solidFill>
              </a:rPr>
              <a:t>Novos mecanismos de transformação</a:t>
            </a:r>
            <a:endParaRPr sz="7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63"/>
          <p:cNvSpPr/>
          <p:nvPr/>
        </p:nvSpPr>
        <p:spPr>
          <a:xfrm>
            <a:off x="0" y="3827754"/>
            <a:ext cx="9144000" cy="1315879"/>
          </a:xfrm>
          <a:custGeom>
            <a:avLst/>
            <a:gdLst/>
            <a:ahLst/>
            <a:cxnLst/>
            <a:rect l="l" t="t" r="r" b="b"/>
            <a:pathLst>
              <a:path w="10552430" h="1754504" extrusionOk="0">
                <a:moveTo>
                  <a:pt x="0" y="1754327"/>
                </a:moveTo>
                <a:lnTo>
                  <a:pt x="10552176" y="1754327"/>
                </a:lnTo>
                <a:lnTo>
                  <a:pt x="10552176" y="0"/>
                </a:lnTo>
                <a:lnTo>
                  <a:pt x="0" y="0"/>
                </a:lnTo>
                <a:lnTo>
                  <a:pt x="0" y="1754327"/>
                </a:lnTo>
                <a:close/>
              </a:path>
            </a:pathLst>
          </a:custGeom>
          <a:solidFill>
            <a:srgbClr val="E84F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5"/>
          <p:cNvSpPr/>
          <p:nvPr/>
        </p:nvSpPr>
        <p:spPr>
          <a:xfrm>
            <a:off x="0" y="486825"/>
            <a:ext cx="9144000" cy="4035900"/>
          </a:xfrm>
          <a:prstGeom prst="rect">
            <a:avLst/>
          </a:prstGeom>
          <a:solidFill>
            <a:srgbClr val="5B0D0E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90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Valores: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Indivíduos e interações</a:t>
            </a:r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processos e ferramentas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funcionando</a:t>
            </a:r>
            <a:r>
              <a:rPr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documentação extensiva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Colaboração com o cliente</a:t>
            </a:r>
            <a:r>
              <a:rPr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negociação contratual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Resposta a mudanças</a:t>
            </a:r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seguir um plano</a:t>
            </a:r>
            <a:endParaRPr sz="2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55555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9" name="Google Shape;1789;p17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5"/>
          <p:cNvSpPr txBox="1"/>
          <p:nvPr/>
        </p:nvSpPr>
        <p:spPr>
          <a:xfrm>
            <a:off x="239059" y="3484876"/>
            <a:ext cx="863751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Mesmo tendo valor nos itens à direita, valorizamos mais os itens à esquerda</a:t>
            </a:r>
            <a:endParaRPr sz="2000" b="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1" name="Google Shape;1791;p175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2" name="Google Shape;1792;p175"/>
          <p:cNvSpPr txBox="1"/>
          <p:nvPr/>
        </p:nvSpPr>
        <p:spPr>
          <a:xfrm>
            <a:off x="587048" y="14433"/>
            <a:ext cx="6108185" cy="47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Pilares da Metodologia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ágil</a:t>
            </a:r>
            <a:endParaRPr lang="en-US" sz="30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3" name="Google Shape;1793;p175"/>
          <p:cNvSpPr/>
          <p:nvPr/>
        </p:nvSpPr>
        <p:spPr>
          <a:xfrm>
            <a:off x="3182543" y="4582119"/>
            <a:ext cx="31984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http://www.manifestoagil.com.br/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178" descr="Resultado de imagem para 12 PRINCIPIOSAGE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"/>
            <a:ext cx="90631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41F29-BD95-4F19-BD45-40A7BC6C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41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/>
              <a:t>Bem vindos!</a:t>
            </a:r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39692F-78A4-4666-8A21-5D07A9B23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14" name="Google Shape;1114;p1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F8A70E-F668-417A-800E-A1008C3E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2"/>
            <a:ext cx="9144000" cy="5134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18B14-84C2-4458-B661-70673AE2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E8135-7B40-40B1-B0A7-CC84F245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4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6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65"/>
          <p:cNvSpPr txBox="1">
            <a:spLocks noGrp="1"/>
          </p:cNvSpPr>
          <p:nvPr>
            <p:ph type="ctrTitle"/>
          </p:nvPr>
        </p:nvSpPr>
        <p:spPr>
          <a:xfrm>
            <a:off x="1870882" y="1019602"/>
            <a:ext cx="4968455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Mas, o que é agilidade?</a:t>
            </a:r>
            <a:endParaRPr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0" name="Google Shape;1710;p165"/>
          <p:cNvSpPr txBox="1"/>
          <p:nvPr/>
        </p:nvSpPr>
        <p:spPr>
          <a:xfrm>
            <a:off x="1159950" y="1512025"/>
            <a:ext cx="7001400" cy="2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As definições de dicionário dizem que agilidade é a característica de </a:t>
            </a: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alguém ou algo capaz de se mover com </a:t>
            </a:r>
            <a:r>
              <a:rPr lang="es" sz="1800" b="1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rapidez e facilidade.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" sz="1800" dirty="0">
              <a:solidFill>
                <a:srgbClr val="C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Também se define agilidade como a </a:t>
            </a:r>
            <a:r>
              <a:rPr lang="es" sz="1800" b="1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capacidade de se adaptar </a:t>
            </a: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 facilidade e rapidez.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1" name="Google Shape;1711;p165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6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6"/>
          <p:cNvSpPr txBox="1">
            <a:spLocks noGrp="1"/>
          </p:cNvSpPr>
          <p:nvPr>
            <p:ph type="ctrTitle"/>
          </p:nvPr>
        </p:nvSpPr>
        <p:spPr>
          <a:xfrm>
            <a:off x="2393398" y="1056925"/>
            <a:ext cx="3949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Agilidade de fato é..</a:t>
            </a:r>
            <a:endParaRPr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8" name="Google Shape;1718;p166"/>
          <p:cNvSpPr txBox="1"/>
          <p:nvPr/>
        </p:nvSpPr>
        <p:spPr>
          <a:xfrm>
            <a:off x="1159950" y="1740625"/>
            <a:ext cx="7084458" cy="2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373737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Quando se diz que algo ou alguém é ágil, em geral a conotação é positiva, já que em vez de ficar imóvel ou não conseguir evoluir </a:t>
            </a:r>
            <a:r>
              <a:rPr lang="es" sz="1800" b="1" i="0" u="none" strike="noStrike" cap="none" dirty="0">
                <a:solidFill>
                  <a:srgbClr val="373737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há capacidade de se adaptar com destreza e dinamismo às mudanças e aceitá-las como parte do crescimento, como uma etapa intrínseca à natureza das coisas.</a:t>
            </a:r>
            <a:endParaRPr sz="1800" b="1" i="0" u="none" strike="noStrike" cap="none" dirty="0">
              <a:solidFill>
                <a:srgbClr val="FF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19" name="Google Shape;1719;p166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7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6" name="Google Shape;1766;p172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2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Metodologias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Ágeis</a:t>
            </a:r>
            <a:endParaRPr sz="3000"/>
          </a:p>
        </p:txBody>
      </p:sp>
      <p:pic>
        <p:nvPicPr>
          <p:cNvPr id="1768" name="Google Shape;1768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125" y="555400"/>
            <a:ext cx="4329650" cy="4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8" name="Google Shape;1958;p189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9" name="Google Shape;1959;p189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2800"/>
              <a:t>PROCESSO DA METOLODOGIA ÁGIL</a:t>
            </a:r>
            <a:endParaRPr sz="3000"/>
          </a:p>
        </p:txBody>
      </p:sp>
      <p:pic>
        <p:nvPicPr>
          <p:cNvPr id="1960" name="Google Shape;196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023" y="1335747"/>
            <a:ext cx="7829974" cy="292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9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2" name="Google Shape;1982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26220"/>
            <a:ext cx="9144000" cy="53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92"/>
          <p:cNvSpPr txBox="1">
            <a:spLocks noGrp="1"/>
          </p:cNvSpPr>
          <p:nvPr>
            <p:ph type="title" idx="4294967295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800" b="0"/>
              <a:t>SCRUM</a:t>
            </a:r>
            <a:endParaRPr sz="1800" b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193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9" name="Google Shape;1989;p193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SCRUM… finalmente!</a:t>
            </a:r>
            <a:endParaRPr sz="3000"/>
          </a:p>
        </p:txBody>
      </p:sp>
      <p:pic>
        <p:nvPicPr>
          <p:cNvPr id="1990" name="Google Shape;1990;p193"/>
          <p:cNvPicPr preferRelativeResize="0"/>
          <p:nvPr/>
        </p:nvPicPr>
        <p:blipFill rotWithShape="1">
          <a:blip r:embed="rId3">
            <a:alphaModFix/>
          </a:blip>
          <a:srcRect t="12165"/>
          <a:stretch/>
        </p:blipFill>
        <p:spPr>
          <a:xfrm>
            <a:off x="1894525" y="1053525"/>
            <a:ext cx="5400549" cy="36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605" y="1935450"/>
            <a:ext cx="4074995" cy="31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96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/>
              <a:t>O essencial</a:t>
            </a:r>
            <a:endParaRPr/>
          </a:p>
        </p:txBody>
      </p:sp>
      <p:sp>
        <p:nvSpPr>
          <p:cNvPr id="2011" name="Google Shape;2011;p196"/>
          <p:cNvSpPr/>
          <p:nvPr/>
        </p:nvSpPr>
        <p:spPr>
          <a:xfrm>
            <a:off x="153934" y="1261300"/>
            <a:ext cx="57675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>
                <a:solidFill>
                  <a:srgbClr val="000000"/>
                </a:solidFill>
              </a:rPr>
              <a:t>PRODUCT OWNER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>
                <a:solidFill>
                  <a:schemeClr val="dk1"/>
                </a:solidFill>
              </a:rPr>
              <a:t>TIME DE DESENVOLVIMENTO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>
                <a:solidFill>
                  <a:schemeClr val="dk1"/>
                </a:solidFill>
              </a:rPr>
              <a:t>SCRUM MASTER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>
                <a:solidFill>
                  <a:schemeClr val="dk1"/>
                </a:solidFill>
              </a:rPr>
              <a:t>STAKEHOLDERS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/>
          </a:p>
        </p:txBody>
      </p:sp>
      <p:sp>
        <p:nvSpPr>
          <p:cNvPr id="2012" name="Google Shape;2012;p196"/>
          <p:cNvSpPr/>
          <p:nvPr/>
        </p:nvSpPr>
        <p:spPr>
          <a:xfrm>
            <a:off x="153963" y="934860"/>
            <a:ext cx="15837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EQUIPE</a:t>
            </a:r>
            <a:endParaRPr sz="12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96"/>
          <p:cNvSpPr/>
          <p:nvPr/>
        </p:nvSpPr>
        <p:spPr>
          <a:xfrm>
            <a:off x="5088096" y="1261300"/>
            <a:ext cx="39606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>
                <a:solidFill>
                  <a:srgbClr val="000000"/>
                </a:solidFill>
              </a:rPr>
              <a:t>PRODUCT BACKLOG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>
                <a:solidFill>
                  <a:schemeClr val="dk1"/>
                </a:solidFill>
              </a:rPr>
              <a:t>SPRINT BACKLOG</a:t>
            </a:r>
            <a:endParaRPr sz="2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/>
          </a:p>
        </p:txBody>
      </p:sp>
      <p:sp>
        <p:nvSpPr>
          <p:cNvPr id="2014" name="Google Shape;2014;p196"/>
          <p:cNvSpPr/>
          <p:nvPr/>
        </p:nvSpPr>
        <p:spPr>
          <a:xfrm>
            <a:off x="5088138" y="934860"/>
            <a:ext cx="15837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PRODUTO</a:t>
            </a:r>
            <a:endParaRPr sz="12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196"/>
          <p:cNvSpPr/>
          <p:nvPr/>
        </p:nvSpPr>
        <p:spPr>
          <a:xfrm>
            <a:off x="153965" y="3517980"/>
            <a:ext cx="63702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>
                <a:solidFill>
                  <a:srgbClr val="000000"/>
                </a:solidFill>
              </a:rPr>
              <a:t>SPRINT PLANNING &amp; </a:t>
            </a:r>
            <a:r>
              <a:rPr lang="es" sz="2200" b="1">
                <a:solidFill>
                  <a:schemeClr val="dk1"/>
                </a:solidFill>
              </a:rPr>
              <a:t>SPRINT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/>
              <a:t>REVISÃO DO SPRINT</a:t>
            </a: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/>
              <a:t>RETROSPECTIVA DO SPRINT</a:t>
            </a:r>
            <a:endParaRPr sz="2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/>
          </a:p>
        </p:txBody>
      </p:sp>
      <p:sp>
        <p:nvSpPr>
          <p:cNvPr id="2016" name="Google Shape;2016;p196"/>
          <p:cNvSpPr/>
          <p:nvPr/>
        </p:nvSpPr>
        <p:spPr>
          <a:xfrm>
            <a:off x="154009" y="3039135"/>
            <a:ext cx="22263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CERIMÔNIAS</a:t>
            </a:r>
            <a:endParaRPr sz="12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14"/>
          <p:cNvSpPr txBox="1">
            <a:spLocks noGrp="1"/>
          </p:cNvSpPr>
          <p:nvPr>
            <p:ph type="title"/>
          </p:nvPr>
        </p:nvSpPr>
        <p:spPr>
          <a:xfrm>
            <a:off x="319058" y="10162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Expectativas</a:t>
            </a:r>
            <a:endParaRPr sz="2400" dirty="0"/>
          </a:p>
        </p:txBody>
      </p:sp>
      <p:sp>
        <p:nvSpPr>
          <p:cNvPr id="2200" name="Google Shape;2200;p21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Google Shape;2201;p214"/>
          <p:cNvPicPr preferRelativeResize="0"/>
          <p:nvPr/>
        </p:nvPicPr>
        <p:blipFill rotWithShape="1">
          <a:blip r:embed="rId3">
            <a:alphaModFix/>
          </a:blip>
          <a:srcRect l="21280" t="18906" r="23040" b="20729"/>
          <a:stretch/>
        </p:blipFill>
        <p:spPr>
          <a:xfrm>
            <a:off x="635734" y="776411"/>
            <a:ext cx="7559647" cy="4146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39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9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97"/>
          <p:cNvSpPr txBox="1">
            <a:spLocks noGrp="1"/>
          </p:cNvSpPr>
          <p:nvPr>
            <p:ph type="title" idx="4294967295"/>
          </p:nvPr>
        </p:nvSpPr>
        <p:spPr>
          <a:xfrm>
            <a:off x="447792" y="130723"/>
            <a:ext cx="6768795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DOCUMENTOS SCRUM – EXEMPLO DE BACKLOG DO PRODUTO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23" name="Google Shape;2023;p197"/>
          <p:cNvPicPr preferRelativeResize="0"/>
          <p:nvPr/>
        </p:nvPicPr>
        <p:blipFill rotWithShape="1">
          <a:blip r:embed="rId3">
            <a:alphaModFix/>
          </a:blip>
          <a:srcRect b="2855"/>
          <a:stretch/>
        </p:blipFill>
        <p:spPr>
          <a:xfrm>
            <a:off x="2436278" y="737750"/>
            <a:ext cx="4390479" cy="3880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97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0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03"/>
          <p:cNvSpPr txBox="1">
            <a:spLocks noGrp="1"/>
          </p:cNvSpPr>
          <p:nvPr>
            <p:ph type="title" idx="4294967295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DOCUMENTOS SCRUM - SPRINT BACKLOG</a:t>
            </a:r>
            <a:endParaRPr sz="1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1" name="Google Shape;2081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275" y="563025"/>
            <a:ext cx="5496888" cy="4084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2" name="Google Shape;2082;p203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9" name="Google Shape;2029;p198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0" name="Google Shape;2030;p198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SCRUM - USER STORIES</a:t>
            </a:r>
            <a:endParaRPr sz="3000"/>
          </a:p>
        </p:txBody>
      </p:sp>
      <p:pic>
        <p:nvPicPr>
          <p:cNvPr id="2031" name="Google Shape;20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75" y="942773"/>
            <a:ext cx="38100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6" name="Google Shape;2036;p199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7" name="Google Shape;2037;p199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SCRUM DOCUMENTOS - BACKLOG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8" name="Google Shape;203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0" y="1093925"/>
            <a:ext cx="6981901" cy="37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193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9" name="Google Shape;1989;p193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 dirty="0">
                <a:latin typeface="Arial"/>
                <a:ea typeface="Arial"/>
                <a:cs typeface="Arial"/>
                <a:sym typeface="Arial"/>
              </a:rPr>
              <a:t>SCRUM… </a:t>
            </a:r>
            <a:r>
              <a:rPr lang="en-US" sz="3000" dirty="0">
                <a:latin typeface="Arial"/>
                <a:ea typeface="Arial"/>
                <a:cs typeface="Arial"/>
                <a:sym typeface="Arial"/>
              </a:rPr>
              <a:t>Na Real</a:t>
            </a:r>
            <a:r>
              <a:rPr lang="es" sz="3000" dirty="0">
                <a:latin typeface="Arial"/>
                <a:ea typeface="Arial"/>
                <a:cs typeface="Arial"/>
                <a:sym typeface="Arial"/>
              </a:rPr>
              <a:t>!</a:t>
            </a:r>
            <a:endParaRPr sz="3000" dirty="0"/>
          </a:p>
        </p:txBody>
      </p:sp>
      <p:pic>
        <p:nvPicPr>
          <p:cNvPr id="1990" name="Google Shape;1990;p193"/>
          <p:cNvPicPr preferRelativeResize="0"/>
          <p:nvPr/>
        </p:nvPicPr>
        <p:blipFill rotWithShape="1">
          <a:blip r:embed="rId3">
            <a:alphaModFix/>
          </a:blip>
          <a:srcRect t="12165"/>
          <a:stretch/>
        </p:blipFill>
        <p:spPr>
          <a:xfrm>
            <a:off x="1894525" y="1053525"/>
            <a:ext cx="5400549" cy="369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27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14"/>
          <p:cNvSpPr txBox="1">
            <a:spLocks noGrp="1"/>
          </p:cNvSpPr>
          <p:nvPr>
            <p:ph type="title"/>
          </p:nvPr>
        </p:nvSpPr>
        <p:spPr>
          <a:xfrm>
            <a:off x="319058" y="10162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Expectativas</a:t>
            </a:r>
            <a:endParaRPr dirty="0"/>
          </a:p>
        </p:txBody>
      </p:sp>
      <p:sp>
        <p:nvSpPr>
          <p:cNvPr id="2200" name="Google Shape;2200;p21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Google Shape;2201;p214"/>
          <p:cNvPicPr preferRelativeResize="0"/>
          <p:nvPr/>
        </p:nvPicPr>
        <p:blipFill rotWithShape="1">
          <a:blip r:embed="rId3">
            <a:alphaModFix/>
          </a:blip>
          <a:srcRect l="21280" t="18906" r="23040" b="20729"/>
          <a:stretch/>
        </p:blipFill>
        <p:spPr>
          <a:xfrm>
            <a:off x="635734" y="776411"/>
            <a:ext cx="7559647" cy="4146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0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213"/>
          <p:cNvSpPr/>
          <p:nvPr/>
        </p:nvSpPr>
        <p:spPr>
          <a:xfrm>
            <a:off x="3046414" y="1"/>
            <a:ext cx="3049587" cy="1236663"/>
          </a:xfrm>
          <a:prstGeom prst="rect">
            <a:avLst/>
          </a:prstGeom>
          <a:solidFill>
            <a:srgbClr val="E8E8E8">
              <a:alpha val="69019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213"/>
          <p:cNvSpPr/>
          <p:nvPr/>
        </p:nvSpPr>
        <p:spPr>
          <a:xfrm>
            <a:off x="3049588" y="427039"/>
            <a:ext cx="3046412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</a:t>
            </a:r>
            <a:endParaRPr sz="4400" b="1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3" name="Google Shape;2183;p213"/>
          <p:cNvSpPr/>
          <p:nvPr/>
        </p:nvSpPr>
        <p:spPr>
          <a:xfrm>
            <a:off x="3046414" y="1109664"/>
            <a:ext cx="627062" cy="93662"/>
          </a:xfrm>
          <a:prstGeom prst="rect">
            <a:avLst/>
          </a:prstGeom>
          <a:solidFill>
            <a:srgbClr val="5DC3A8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4" name="Google Shape;2184;p213"/>
          <p:cNvCxnSpPr/>
          <p:nvPr/>
        </p:nvCxnSpPr>
        <p:spPr>
          <a:xfrm>
            <a:off x="3316289" y="1058863"/>
            <a:ext cx="2511425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5" name="Google Shape;2185;p213"/>
          <p:cNvCxnSpPr/>
          <p:nvPr/>
        </p:nvCxnSpPr>
        <p:spPr>
          <a:xfrm>
            <a:off x="6094414" y="1236663"/>
            <a:ext cx="304958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6" name="Google Shape;2186;p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0" y="1203325"/>
            <a:ext cx="1087438" cy="168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213" descr="Resultado de imagem para livro Quarta Revolução Industri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9786" y="2998788"/>
            <a:ext cx="106997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213" descr="Resultado de imagem para como aplicar a 4 revoluÃ§Ã£o industria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3476" y="3028950"/>
            <a:ext cx="1152525" cy="174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2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5075" y="1236663"/>
            <a:ext cx="1087438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213" descr="Cap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8802" y="1237060"/>
            <a:ext cx="1085419" cy="15598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91" name="Google Shape;2191;p2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91680" y="1235870"/>
            <a:ext cx="1110840" cy="15598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92" name="Google Shape;2192;p213" descr="SCRUM - A ARTE DE FAZER O DOBRO DE TRABALHO NA METADE DO TEMP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8802" y="3048114"/>
            <a:ext cx="1103313" cy="1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213" descr="Resultado de imagem para mike cohn agile coac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07226" y="3028950"/>
            <a:ext cx="1273175" cy="1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2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91680" y="3048114"/>
            <a:ext cx="1200810" cy="17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A8DF-60E4-44ED-82B7-D89BBD8E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complementares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4283-DA3C-47E5-ABE7-0BA16C1F5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GUIA do SCRUM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https://www.scrumguides.org/docs/scrumguide/v2017/2017-Scrum-Guide-Portuguese-Brazilian.pdf</a:t>
            </a: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 err="1"/>
              <a:t>Plataforma</a:t>
            </a:r>
            <a:r>
              <a:rPr lang="en-US" dirty="0"/>
              <a:t> de meetups (</a:t>
            </a:r>
            <a:r>
              <a:rPr lang="en-US" dirty="0" err="1"/>
              <a:t>grupos</a:t>
            </a:r>
            <a:r>
              <a:rPr lang="en-US" dirty="0"/>
              <a:t> de agile e Dev)</a:t>
            </a:r>
          </a:p>
          <a:p>
            <a:pPr lvl="1"/>
            <a:r>
              <a:rPr lang="en-US" dirty="0">
                <a:hlinkClick r:id="rId3"/>
              </a:rPr>
              <a:t>https://www.meetup.com/pt-BR/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1491A-9D7E-4FF5-BBB2-D29D79D93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37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49728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b="1" dirty="0"/>
              <a:t>Sugestão de ferramaneta - TRELLO</a:t>
            </a:r>
            <a:endParaRPr dirty="0"/>
          </a:p>
        </p:txBody>
      </p:sp>
      <p:sp>
        <p:nvSpPr>
          <p:cNvPr id="354" name="Google Shape;354;p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55" name="Google Shape;355;p4" descr="Uma imagem contendo desenho, camis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25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" descr="Tela de celular com publicação numa rede socia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026636"/>
            <a:ext cx="6241312" cy="33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6DA05E5-E960-47D3-9783-A767EC670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5" y="904854"/>
            <a:ext cx="2723839" cy="41444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17000-596F-483F-9CF5-264881EA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</a:rPr>
              <a:t>OBRIGADO!</a:t>
            </a:r>
          </a:p>
        </p:txBody>
      </p:sp>
      <p:sp>
        <p:nvSpPr>
          <p:cNvPr id="9" name="Google Shape;1306;p140">
            <a:extLst>
              <a:ext uri="{FF2B5EF4-FFF2-40B4-BE49-F238E27FC236}">
                <a16:creationId xmlns:a16="http://schemas.microsoft.com/office/drawing/2014/main" id="{EC50C135-21DD-4689-8CBB-65EC7DD0FCCA}"/>
              </a:ext>
            </a:extLst>
          </p:cNvPr>
          <p:cNvSpPr txBox="1">
            <a:spLocks/>
          </p:cNvSpPr>
          <p:nvPr/>
        </p:nvSpPr>
        <p:spPr>
          <a:xfrm>
            <a:off x="3651921" y="1044510"/>
            <a:ext cx="4395150" cy="256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2700" b="1" dirty="0">
                <a:solidFill>
                  <a:srgbClr val="0996FF"/>
                </a:solidFill>
              </a:rPr>
              <a:t>Nathan Wunsch</a:t>
            </a:r>
            <a:endParaRPr lang="pt-BR" sz="1050" dirty="0"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050" dirty="0">
              <a:solidFill>
                <a:schemeClr val="dk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Líder e especialista de transformação digital e fundador da Lean </a:t>
            </a:r>
            <a:r>
              <a:rPr lang="pt-BR" sz="1215" dirty="0" err="1">
                <a:solidFill>
                  <a:srgbClr val="0996FF"/>
                </a:solidFill>
              </a:rPr>
              <a:t>Agile</a:t>
            </a:r>
            <a:r>
              <a:rPr lang="pt-BR" sz="1215" dirty="0">
                <a:solidFill>
                  <a:srgbClr val="0996FF"/>
                </a:solidFill>
              </a:rPr>
              <a:t> Learning (ágil em escala).</a:t>
            </a: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Atuação em segmentos bancários, varejista, saúde, laboratório de inovação e multinacional de tecnologia.</a:t>
            </a: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Acredito na constante adaptação e crescimentos das organizações para perseguirem seus propósitos genuínos baseados em foco no cliente e respeito as pessoas.</a:t>
            </a: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</p:txBody>
      </p:sp>
      <p:pic>
        <p:nvPicPr>
          <p:cNvPr id="12" name="Picture 2" descr="Resultado de imagem para grupo boticario png">
            <a:extLst>
              <a:ext uri="{FF2B5EF4-FFF2-40B4-BE49-F238E27FC236}">
                <a16:creationId xmlns:a16="http://schemas.microsoft.com/office/drawing/2014/main" id="{C2BCC699-A8CF-46B5-BC49-034CF0CD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28" y="3797528"/>
            <a:ext cx="1352368" cy="7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m para lean agile learning">
            <a:extLst>
              <a:ext uri="{FF2B5EF4-FFF2-40B4-BE49-F238E27FC236}">
                <a16:creationId xmlns:a16="http://schemas.microsoft.com/office/drawing/2014/main" id="{AB2268CD-DB0B-4EF9-9264-E8A68F11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44" y="3993428"/>
            <a:ext cx="790356" cy="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m para everis">
            <a:extLst>
              <a:ext uri="{FF2B5EF4-FFF2-40B4-BE49-F238E27FC236}">
                <a16:creationId xmlns:a16="http://schemas.microsoft.com/office/drawing/2014/main" id="{38E5A3AE-0F28-42B2-9A7D-13BFDBAE6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3392" r="-8275" b="31398"/>
          <a:stretch/>
        </p:blipFill>
        <p:spPr bwMode="auto">
          <a:xfrm>
            <a:off x="5633456" y="4612690"/>
            <a:ext cx="676010" cy="3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itaÃº">
            <a:extLst>
              <a:ext uri="{FF2B5EF4-FFF2-40B4-BE49-F238E27FC236}">
                <a16:creationId xmlns:a16="http://schemas.microsoft.com/office/drawing/2014/main" id="{FAADE9D5-BD6C-4D2E-AD43-C7F32C578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r="26398"/>
          <a:stretch/>
        </p:blipFill>
        <p:spPr bwMode="auto">
          <a:xfrm>
            <a:off x="5733332" y="4033985"/>
            <a:ext cx="399731" cy="4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Resultado de imagem para tcp labs paranagua">
            <a:extLst>
              <a:ext uri="{FF2B5EF4-FFF2-40B4-BE49-F238E27FC236}">
                <a16:creationId xmlns:a16="http://schemas.microsoft.com/office/drawing/2014/main" id="{1ED0EE4E-CE65-45CC-8CA1-00A0B7BC7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7" b="31658"/>
          <a:stretch/>
        </p:blipFill>
        <p:spPr bwMode="auto">
          <a:xfrm>
            <a:off x="6594048" y="4591410"/>
            <a:ext cx="823625" cy="3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Resultado de imagem para hospital das NaÃ§Ãµes">
            <a:extLst>
              <a:ext uri="{FF2B5EF4-FFF2-40B4-BE49-F238E27FC236}">
                <a16:creationId xmlns:a16="http://schemas.microsoft.com/office/drawing/2014/main" id="{F047117F-251F-4333-96C1-763D091B3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25000" r="17558" b="38244"/>
          <a:stretch/>
        </p:blipFill>
        <p:spPr bwMode="auto">
          <a:xfrm>
            <a:off x="7723525" y="4041837"/>
            <a:ext cx="955774" cy="3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0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4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4" name="Google Shape;1554;p149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6" name="Google Shape;1556;p1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2862" y="572701"/>
            <a:ext cx="4358276" cy="4151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99;p214">
            <a:extLst>
              <a:ext uri="{FF2B5EF4-FFF2-40B4-BE49-F238E27FC236}">
                <a16:creationId xmlns:a16="http://schemas.microsoft.com/office/drawing/2014/main" id="{E848630A-58FD-42D7-A6B1-E370EF47D64E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EXISTE ALGO MAIS EMBLEMÁTICO?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9" name="Google Shape;1569;p151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0" name="Google Shape;1570;p151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+50% dos nomes listados na Fortune 500 no ano de 2000 desapareceram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1" name="Google Shape;1571;p151" descr="ian-dooley-281943-unsplas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50" y="1505525"/>
            <a:ext cx="2161825" cy="34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51"/>
          <p:cNvPicPr preferRelativeResize="0"/>
          <p:nvPr/>
        </p:nvPicPr>
        <p:blipFill rotWithShape="1">
          <a:blip r:embed="rId4">
            <a:alphaModFix/>
          </a:blip>
          <a:srcRect b="7621"/>
          <a:stretch/>
        </p:blipFill>
        <p:spPr>
          <a:xfrm>
            <a:off x="2927700" y="1505525"/>
            <a:ext cx="6024151" cy="3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51"/>
          <p:cNvSpPr txBox="1"/>
          <p:nvPr/>
        </p:nvSpPr>
        <p:spPr>
          <a:xfrm>
            <a:off x="2858777" y="4793725"/>
            <a:ext cx="75051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00" tIns="24100" rIns="24100" bIns="24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" sz="1000" i="1"/>
              <a:t>Fonte: IBM – Institute for Business Value, </a:t>
            </a:r>
            <a:r>
              <a:rPr lang="es" sz="1100">
                <a:solidFill>
                  <a:schemeClr val="dk1"/>
                </a:solidFill>
              </a:rPr>
              <a:t>Gráfico: Data Innosight / Richard N. Foster / Standard &amp; Poor's</a:t>
            </a:r>
            <a:endParaRPr sz="10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3845" y="116847"/>
            <a:ext cx="5749064" cy="502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54"/>
          <p:cNvSpPr/>
          <p:nvPr/>
        </p:nvSpPr>
        <p:spPr>
          <a:xfrm>
            <a:off x="0" y="0"/>
            <a:ext cx="3453819" cy="5194935"/>
          </a:xfrm>
          <a:custGeom>
            <a:avLst/>
            <a:gdLst/>
            <a:ahLst/>
            <a:cxnLst/>
            <a:rect l="l" t="t" r="r" b="b"/>
            <a:pathLst>
              <a:path w="4167504" h="6858000" extrusionOk="0">
                <a:moveTo>
                  <a:pt x="4167060" y="0"/>
                </a:moveTo>
                <a:lnTo>
                  <a:pt x="0" y="0"/>
                </a:lnTo>
                <a:lnTo>
                  <a:pt x="0" y="6858000"/>
                </a:lnTo>
                <a:lnTo>
                  <a:pt x="3293581" y="6858000"/>
                </a:lnTo>
                <a:lnTo>
                  <a:pt x="2383281" y="5653929"/>
                </a:lnTo>
                <a:lnTo>
                  <a:pt x="2377198" y="5645419"/>
                </a:lnTo>
                <a:lnTo>
                  <a:pt x="2355405" y="5606274"/>
                </a:lnTo>
                <a:lnTo>
                  <a:pt x="2338679" y="5560745"/>
                </a:lnTo>
                <a:lnTo>
                  <a:pt x="2329306" y="5523306"/>
                </a:lnTo>
                <a:lnTo>
                  <a:pt x="2322969" y="5483733"/>
                </a:lnTo>
                <a:lnTo>
                  <a:pt x="2319426" y="5442877"/>
                </a:lnTo>
                <a:lnTo>
                  <a:pt x="2318918" y="5429262"/>
                </a:lnTo>
                <a:lnTo>
                  <a:pt x="2318918" y="5401614"/>
                </a:lnTo>
                <a:lnTo>
                  <a:pt x="2319426" y="5387568"/>
                </a:lnTo>
                <a:lnTo>
                  <a:pt x="2320442" y="5373954"/>
                </a:lnTo>
                <a:lnTo>
                  <a:pt x="2321458" y="5359908"/>
                </a:lnTo>
                <a:lnTo>
                  <a:pt x="2327528" y="5319483"/>
                </a:lnTo>
                <a:lnTo>
                  <a:pt x="2336405" y="5280342"/>
                </a:lnTo>
                <a:lnTo>
                  <a:pt x="2344254" y="5255234"/>
                </a:lnTo>
                <a:lnTo>
                  <a:pt x="4167060" y="0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54"/>
          <p:cNvSpPr/>
          <p:nvPr/>
        </p:nvSpPr>
        <p:spPr>
          <a:xfrm>
            <a:off x="0" y="8572"/>
            <a:ext cx="605790" cy="791528"/>
          </a:xfrm>
          <a:custGeom>
            <a:avLst/>
            <a:gdLst/>
            <a:ahLst/>
            <a:cxnLst/>
            <a:rect l="l" t="t" r="r" b="b"/>
            <a:pathLst>
              <a:path w="807720" h="1055370" extrusionOk="0">
                <a:moveTo>
                  <a:pt x="8920" y="0"/>
                </a:moveTo>
                <a:lnTo>
                  <a:pt x="0" y="0"/>
                </a:lnTo>
                <a:lnTo>
                  <a:pt x="0" y="1055357"/>
                </a:lnTo>
                <a:lnTo>
                  <a:pt x="8920" y="1055357"/>
                </a:lnTo>
                <a:lnTo>
                  <a:pt x="12857" y="1054074"/>
                </a:lnTo>
                <a:lnTo>
                  <a:pt x="15051" y="1053490"/>
                </a:lnTo>
                <a:lnTo>
                  <a:pt x="83914" y="1014895"/>
                </a:lnTo>
                <a:lnTo>
                  <a:pt x="103469" y="1003084"/>
                </a:lnTo>
                <a:lnTo>
                  <a:pt x="109987" y="999235"/>
                </a:lnTo>
                <a:lnTo>
                  <a:pt x="123024" y="991349"/>
                </a:lnTo>
                <a:lnTo>
                  <a:pt x="234869" y="924852"/>
                </a:lnTo>
                <a:lnTo>
                  <a:pt x="242937" y="919911"/>
                </a:lnTo>
                <a:lnTo>
                  <a:pt x="369110" y="844295"/>
                </a:lnTo>
                <a:lnTo>
                  <a:pt x="379114" y="838199"/>
                </a:lnTo>
                <a:lnTo>
                  <a:pt x="409124" y="820178"/>
                </a:lnTo>
                <a:lnTo>
                  <a:pt x="655920" y="672490"/>
                </a:lnTo>
                <a:lnTo>
                  <a:pt x="675928" y="660361"/>
                </a:lnTo>
                <a:lnTo>
                  <a:pt x="685930" y="654405"/>
                </a:lnTo>
                <a:lnTo>
                  <a:pt x="716845" y="635800"/>
                </a:lnTo>
                <a:lnTo>
                  <a:pt x="722395" y="632536"/>
                </a:lnTo>
                <a:lnTo>
                  <a:pt x="727816" y="629259"/>
                </a:lnTo>
                <a:lnTo>
                  <a:pt x="738723" y="622528"/>
                </a:lnTo>
                <a:lnTo>
                  <a:pt x="749372" y="615530"/>
                </a:lnTo>
                <a:lnTo>
                  <a:pt x="752019" y="613676"/>
                </a:lnTo>
                <a:lnTo>
                  <a:pt x="754536" y="611822"/>
                </a:lnTo>
                <a:lnTo>
                  <a:pt x="757116" y="609955"/>
                </a:lnTo>
                <a:lnTo>
                  <a:pt x="759698" y="608037"/>
                </a:lnTo>
                <a:lnTo>
                  <a:pt x="762215" y="606107"/>
                </a:lnTo>
                <a:lnTo>
                  <a:pt x="764668" y="604062"/>
                </a:lnTo>
                <a:lnTo>
                  <a:pt x="767120" y="602068"/>
                </a:lnTo>
                <a:lnTo>
                  <a:pt x="794033" y="572630"/>
                </a:lnTo>
                <a:lnTo>
                  <a:pt x="798487" y="565124"/>
                </a:lnTo>
                <a:lnTo>
                  <a:pt x="799325" y="563651"/>
                </a:lnTo>
                <a:lnTo>
                  <a:pt x="800035" y="562051"/>
                </a:lnTo>
                <a:lnTo>
                  <a:pt x="801455" y="558977"/>
                </a:lnTo>
                <a:lnTo>
                  <a:pt x="802746" y="555828"/>
                </a:lnTo>
                <a:lnTo>
                  <a:pt x="805586" y="546214"/>
                </a:lnTo>
                <a:lnTo>
                  <a:pt x="806037" y="544537"/>
                </a:lnTo>
                <a:lnTo>
                  <a:pt x="806811" y="539534"/>
                </a:lnTo>
                <a:lnTo>
                  <a:pt x="807006" y="537806"/>
                </a:lnTo>
                <a:lnTo>
                  <a:pt x="807264" y="534479"/>
                </a:lnTo>
                <a:lnTo>
                  <a:pt x="807392" y="531012"/>
                </a:lnTo>
                <a:lnTo>
                  <a:pt x="807392" y="529666"/>
                </a:lnTo>
                <a:lnTo>
                  <a:pt x="805521" y="513435"/>
                </a:lnTo>
                <a:lnTo>
                  <a:pt x="805004" y="511060"/>
                </a:lnTo>
                <a:lnTo>
                  <a:pt x="803714" y="506387"/>
                </a:lnTo>
                <a:lnTo>
                  <a:pt x="803004" y="504075"/>
                </a:lnTo>
                <a:lnTo>
                  <a:pt x="802101" y="501827"/>
                </a:lnTo>
                <a:lnTo>
                  <a:pt x="801262" y="499656"/>
                </a:lnTo>
                <a:lnTo>
                  <a:pt x="800357" y="497471"/>
                </a:lnTo>
                <a:lnTo>
                  <a:pt x="799390" y="495350"/>
                </a:lnTo>
                <a:lnTo>
                  <a:pt x="798292" y="493306"/>
                </a:lnTo>
                <a:lnTo>
                  <a:pt x="797260" y="491248"/>
                </a:lnTo>
                <a:lnTo>
                  <a:pt x="785256" y="474573"/>
                </a:lnTo>
                <a:lnTo>
                  <a:pt x="783771" y="472846"/>
                </a:lnTo>
                <a:lnTo>
                  <a:pt x="752599" y="446544"/>
                </a:lnTo>
                <a:lnTo>
                  <a:pt x="737820" y="436867"/>
                </a:lnTo>
                <a:lnTo>
                  <a:pt x="734076" y="434492"/>
                </a:lnTo>
                <a:lnTo>
                  <a:pt x="726589" y="429869"/>
                </a:lnTo>
                <a:lnTo>
                  <a:pt x="722782" y="427634"/>
                </a:lnTo>
                <a:lnTo>
                  <a:pt x="719039" y="425322"/>
                </a:lnTo>
                <a:lnTo>
                  <a:pt x="715232" y="423075"/>
                </a:lnTo>
                <a:lnTo>
                  <a:pt x="707680" y="418515"/>
                </a:lnTo>
                <a:lnTo>
                  <a:pt x="703808" y="416217"/>
                </a:lnTo>
                <a:lnTo>
                  <a:pt x="695934" y="411403"/>
                </a:lnTo>
                <a:lnTo>
                  <a:pt x="287082" y="166420"/>
                </a:lnTo>
                <a:lnTo>
                  <a:pt x="280885" y="162636"/>
                </a:lnTo>
                <a:lnTo>
                  <a:pt x="268494" y="155193"/>
                </a:lnTo>
                <a:lnTo>
                  <a:pt x="262299" y="151409"/>
                </a:lnTo>
                <a:lnTo>
                  <a:pt x="231255" y="132753"/>
                </a:lnTo>
                <a:lnTo>
                  <a:pt x="224028" y="128511"/>
                </a:lnTo>
                <a:lnTo>
                  <a:pt x="173300" y="98120"/>
                </a:lnTo>
                <a:lnTo>
                  <a:pt x="166008" y="93878"/>
                </a:lnTo>
                <a:lnTo>
                  <a:pt x="8920" y="0"/>
                </a:lnTo>
                <a:close/>
              </a:path>
            </a:pathLst>
          </a:custGeom>
          <a:solidFill>
            <a:srgbClr val="5055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54"/>
          <p:cNvSpPr txBox="1"/>
          <p:nvPr/>
        </p:nvSpPr>
        <p:spPr>
          <a:xfrm>
            <a:off x="165900" y="800108"/>
            <a:ext cx="2771775" cy="163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9525" marR="3810" lvl="0" indent="0" algn="l" rtl="0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Evolução de Produtos e Serviços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5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156"/>
          <p:cNvSpPr txBox="1"/>
          <p:nvPr/>
        </p:nvSpPr>
        <p:spPr>
          <a:xfrm>
            <a:off x="5730811" y="3175952"/>
            <a:ext cx="3346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Vendido para o Facebook por USD$ 19 bilhões com 40 funcionários.</a:t>
            </a:r>
            <a:endParaRPr sz="1200" b="1">
              <a:solidFill>
                <a:schemeClr val="dk1"/>
              </a:solidFill>
            </a:endParaRPr>
          </a:p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BR Foods vale USD $ 5 bilhões e tem 100 mil funcionários.</a:t>
            </a:r>
            <a:endParaRPr sz="1200">
              <a:solidFill>
                <a:schemeClr val="dk1"/>
              </a:solidFill>
            </a:endParaRPr>
          </a:p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Mudou a forma de comunicação entre as pessoas e preocupa as empresas de Telecomunicação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1618" name="Google Shape;1618;p156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0" name="Google Shape;1620;p156"/>
          <p:cNvSpPr txBox="1"/>
          <p:nvPr/>
        </p:nvSpPr>
        <p:spPr>
          <a:xfrm>
            <a:off x="161949" y="3271838"/>
            <a:ext cx="2512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 i="0" u="none" strike="noStrike" cap="none">
                <a:solidFill>
                  <a:schemeClr val="dk1"/>
                </a:solidFill>
              </a:rPr>
              <a:t>Valor de Mercado USD$ 150 bilhões</a:t>
            </a:r>
            <a:endParaRPr sz="1200" b="1">
              <a:solidFill>
                <a:schemeClr val="dk1"/>
              </a:solidFill>
            </a:endParaRPr>
          </a:p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7 marca mais valiosa do Mundo</a:t>
            </a:r>
            <a:endParaRPr sz="1200" b="1">
              <a:solidFill>
                <a:schemeClr val="dk1"/>
              </a:solidFill>
            </a:endParaRPr>
          </a:p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Teve oferta de compra pela Blockbuster, mas acharam que não iria ser um bom negócio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621" name="Google Shape;1621;p156"/>
          <p:cNvSpPr txBox="1"/>
          <p:nvPr/>
        </p:nvSpPr>
        <p:spPr>
          <a:xfrm>
            <a:off x="2861818" y="3245644"/>
            <a:ext cx="27486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Já possui 1 milhão de quartos e vale mais de USD$ 38 bilhões</a:t>
            </a:r>
            <a:endParaRPr sz="1200" b="1">
              <a:solidFill>
                <a:schemeClr val="dk1"/>
              </a:solidFill>
            </a:endParaRPr>
          </a:p>
          <a:p>
            <a:pPr marL="179999" marR="0" lvl="0" indent="-256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C3A8"/>
              </a:buClr>
              <a:buSzPts val="1200"/>
              <a:buChar char="▪"/>
            </a:pPr>
            <a:r>
              <a:rPr lang="es" sz="1200" b="1">
                <a:solidFill>
                  <a:schemeClr val="dk1"/>
                </a:solidFill>
              </a:rPr>
              <a:t>Não possui nenhum imóvel proprietário.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22" name="Google Shape;1622;p156" descr="Resultado de imagem para airbn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336" y="1146572"/>
            <a:ext cx="2752253" cy="169902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960"/>
              </a:srgbClr>
            </a:outerShdw>
          </a:effectLst>
        </p:spPr>
      </p:pic>
      <p:pic>
        <p:nvPicPr>
          <p:cNvPr id="1623" name="Google Shape;1623;p156" descr="Resultado de imagem para whatsap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5564" y="1146572"/>
            <a:ext cx="3236961" cy="169902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960"/>
              </a:srgbClr>
            </a:outerShdw>
          </a:effectLst>
        </p:spPr>
      </p:pic>
      <p:pic>
        <p:nvPicPr>
          <p:cNvPr id="1624" name="Google Shape;1624;p156" descr="Imagem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07" y="1146573"/>
            <a:ext cx="2608729" cy="169902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sp>
        <p:nvSpPr>
          <p:cNvPr id="11" name="Google Shape;2199;p214">
            <a:extLst>
              <a:ext uri="{FF2B5EF4-FFF2-40B4-BE49-F238E27FC236}">
                <a16:creationId xmlns:a16="http://schemas.microsoft.com/office/drawing/2014/main" id="{F5F3EF04-DB26-45CB-AA4F-C75D151844A3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REALMENTE É INOVAÇÃO?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57"/>
          <p:cNvSpPr/>
          <p:nvPr/>
        </p:nvSpPr>
        <p:spPr>
          <a:xfrm>
            <a:off x="0" y="0"/>
            <a:ext cx="4492943" cy="5143500"/>
          </a:xfrm>
          <a:custGeom>
            <a:avLst/>
            <a:gdLst/>
            <a:ahLst/>
            <a:cxnLst/>
            <a:rect l="l" t="t" r="r" b="b"/>
            <a:pathLst>
              <a:path w="5990590" h="6858000" extrusionOk="0">
                <a:moveTo>
                  <a:pt x="5990197" y="0"/>
                </a:moveTo>
                <a:lnTo>
                  <a:pt x="0" y="0"/>
                </a:lnTo>
                <a:lnTo>
                  <a:pt x="0" y="6858000"/>
                </a:lnTo>
                <a:lnTo>
                  <a:pt x="4527323" y="6858000"/>
                </a:lnTo>
                <a:lnTo>
                  <a:pt x="3431514" y="5818475"/>
                </a:lnTo>
                <a:lnTo>
                  <a:pt x="3422764" y="5809687"/>
                </a:lnTo>
                <a:lnTo>
                  <a:pt x="3391382" y="5769264"/>
                </a:lnTo>
                <a:lnTo>
                  <a:pt x="3372777" y="5734113"/>
                </a:lnTo>
                <a:lnTo>
                  <a:pt x="3353816" y="5683584"/>
                </a:lnTo>
                <a:lnTo>
                  <a:pt x="3344697" y="5642720"/>
                </a:lnTo>
                <a:lnTo>
                  <a:pt x="3339579" y="5600539"/>
                </a:lnTo>
                <a:lnTo>
                  <a:pt x="3338855" y="5586476"/>
                </a:lnTo>
                <a:lnTo>
                  <a:pt x="3338855" y="5557913"/>
                </a:lnTo>
                <a:lnTo>
                  <a:pt x="3339579" y="5543423"/>
                </a:lnTo>
                <a:lnTo>
                  <a:pt x="3341039" y="5529364"/>
                </a:lnTo>
                <a:lnTo>
                  <a:pt x="3342500" y="5514860"/>
                </a:lnTo>
                <a:lnTo>
                  <a:pt x="3351263" y="5473115"/>
                </a:lnTo>
                <a:lnTo>
                  <a:pt x="3364026" y="5432691"/>
                </a:lnTo>
                <a:lnTo>
                  <a:pt x="3375342" y="5406771"/>
                </a:lnTo>
                <a:lnTo>
                  <a:pt x="5990197" y="0"/>
                </a:lnTo>
                <a:close/>
              </a:path>
            </a:pathLst>
          </a:custGeom>
          <a:solidFill>
            <a:srgbClr val="E84F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57"/>
          <p:cNvSpPr txBox="1"/>
          <p:nvPr/>
        </p:nvSpPr>
        <p:spPr>
          <a:xfrm>
            <a:off x="4095025" y="847725"/>
            <a:ext cx="51645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Demandas cruzadas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Pautas emergenciais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 de priorização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Demora nas entregas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539115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ovos produtos e serviços</a:t>
            </a:r>
            <a:endParaRPr sz="2400" b="1" i="0" u="none" strike="noStrike" cap="none" dirty="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539115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Novas Experiências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1" name="Google Shape;1631;p157"/>
          <p:cNvSpPr txBox="1"/>
          <p:nvPr/>
        </p:nvSpPr>
        <p:spPr>
          <a:xfrm>
            <a:off x="484319" y="1314450"/>
            <a:ext cx="328755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 que mudar?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157"/>
          <p:cNvSpPr/>
          <p:nvPr/>
        </p:nvSpPr>
        <p:spPr>
          <a:xfrm>
            <a:off x="0" y="0"/>
            <a:ext cx="605790" cy="791528"/>
          </a:xfrm>
          <a:custGeom>
            <a:avLst/>
            <a:gdLst/>
            <a:ahLst/>
            <a:cxnLst/>
            <a:rect l="l" t="t" r="r" b="b"/>
            <a:pathLst>
              <a:path w="807720" h="1055370" extrusionOk="0">
                <a:moveTo>
                  <a:pt x="8920" y="0"/>
                </a:moveTo>
                <a:lnTo>
                  <a:pt x="0" y="0"/>
                </a:lnTo>
                <a:lnTo>
                  <a:pt x="0" y="1055370"/>
                </a:lnTo>
                <a:lnTo>
                  <a:pt x="8920" y="1055370"/>
                </a:lnTo>
                <a:lnTo>
                  <a:pt x="10856" y="1054722"/>
                </a:lnTo>
                <a:lnTo>
                  <a:pt x="12857" y="1054087"/>
                </a:lnTo>
                <a:lnTo>
                  <a:pt x="15051" y="1053503"/>
                </a:lnTo>
                <a:lnTo>
                  <a:pt x="17310" y="1052931"/>
                </a:lnTo>
                <a:lnTo>
                  <a:pt x="19440" y="1052347"/>
                </a:lnTo>
                <a:lnTo>
                  <a:pt x="83914" y="1014895"/>
                </a:lnTo>
                <a:lnTo>
                  <a:pt x="103469" y="1003096"/>
                </a:lnTo>
                <a:lnTo>
                  <a:pt x="109987" y="999248"/>
                </a:lnTo>
                <a:lnTo>
                  <a:pt x="123024" y="991362"/>
                </a:lnTo>
                <a:lnTo>
                  <a:pt x="234869" y="924852"/>
                </a:lnTo>
                <a:lnTo>
                  <a:pt x="242937" y="919924"/>
                </a:lnTo>
                <a:lnTo>
                  <a:pt x="369110" y="844308"/>
                </a:lnTo>
                <a:lnTo>
                  <a:pt x="379114" y="838212"/>
                </a:lnTo>
                <a:lnTo>
                  <a:pt x="409124" y="820191"/>
                </a:lnTo>
                <a:lnTo>
                  <a:pt x="727816" y="629272"/>
                </a:lnTo>
                <a:lnTo>
                  <a:pt x="754536" y="611822"/>
                </a:lnTo>
                <a:lnTo>
                  <a:pt x="757116" y="609968"/>
                </a:lnTo>
                <a:lnTo>
                  <a:pt x="759698" y="608037"/>
                </a:lnTo>
                <a:lnTo>
                  <a:pt x="762215" y="606120"/>
                </a:lnTo>
                <a:lnTo>
                  <a:pt x="764668" y="604062"/>
                </a:lnTo>
                <a:lnTo>
                  <a:pt x="767120" y="602081"/>
                </a:lnTo>
                <a:lnTo>
                  <a:pt x="794033" y="572642"/>
                </a:lnTo>
                <a:lnTo>
                  <a:pt x="796808" y="568147"/>
                </a:lnTo>
                <a:lnTo>
                  <a:pt x="797647" y="566674"/>
                </a:lnTo>
                <a:lnTo>
                  <a:pt x="798487" y="565137"/>
                </a:lnTo>
                <a:lnTo>
                  <a:pt x="799325" y="563664"/>
                </a:lnTo>
                <a:lnTo>
                  <a:pt x="800035" y="562063"/>
                </a:lnTo>
                <a:lnTo>
                  <a:pt x="805586" y="546214"/>
                </a:lnTo>
                <a:lnTo>
                  <a:pt x="806037" y="544550"/>
                </a:lnTo>
                <a:lnTo>
                  <a:pt x="806811" y="539546"/>
                </a:lnTo>
                <a:lnTo>
                  <a:pt x="807006" y="537819"/>
                </a:lnTo>
                <a:lnTo>
                  <a:pt x="807264" y="534479"/>
                </a:lnTo>
                <a:lnTo>
                  <a:pt x="807392" y="531025"/>
                </a:lnTo>
                <a:lnTo>
                  <a:pt x="807392" y="529678"/>
                </a:lnTo>
                <a:lnTo>
                  <a:pt x="805521" y="513448"/>
                </a:lnTo>
                <a:lnTo>
                  <a:pt x="805004" y="511073"/>
                </a:lnTo>
                <a:lnTo>
                  <a:pt x="803714" y="506399"/>
                </a:lnTo>
                <a:lnTo>
                  <a:pt x="803004" y="504088"/>
                </a:lnTo>
                <a:lnTo>
                  <a:pt x="802100" y="501840"/>
                </a:lnTo>
                <a:lnTo>
                  <a:pt x="801262" y="499656"/>
                </a:lnTo>
                <a:lnTo>
                  <a:pt x="800357" y="497484"/>
                </a:lnTo>
                <a:lnTo>
                  <a:pt x="799390" y="495363"/>
                </a:lnTo>
                <a:lnTo>
                  <a:pt x="798292" y="493306"/>
                </a:lnTo>
                <a:lnTo>
                  <a:pt x="797260" y="491261"/>
                </a:lnTo>
                <a:lnTo>
                  <a:pt x="785256" y="474586"/>
                </a:lnTo>
                <a:lnTo>
                  <a:pt x="783771" y="472846"/>
                </a:lnTo>
                <a:lnTo>
                  <a:pt x="752599" y="446557"/>
                </a:lnTo>
                <a:lnTo>
                  <a:pt x="737820" y="436879"/>
                </a:lnTo>
                <a:lnTo>
                  <a:pt x="734076" y="434505"/>
                </a:lnTo>
                <a:lnTo>
                  <a:pt x="726589" y="429882"/>
                </a:lnTo>
                <a:lnTo>
                  <a:pt x="722782" y="427634"/>
                </a:lnTo>
                <a:lnTo>
                  <a:pt x="719039" y="425323"/>
                </a:lnTo>
                <a:lnTo>
                  <a:pt x="715232" y="423087"/>
                </a:lnTo>
                <a:lnTo>
                  <a:pt x="305733" y="177647"/>
                </a:lnTo>
                <a:lnTo>
                  <a:pt x="299538" y="173863"/>
                </a:lnTo>
                <a:lnTo>
                  <a:pt x="293342" y="170205"/>
                </a:lnTo>
                <a:lnTo>
                  <a:pt x="287082" y="166433"/>
                </a:lnTo>
                <a:lnTo>
                  <a:pt x="280885" y="162636"/>
                </a:lnTo>
                <a:lnTo>
                  <a:pt x="268494" y="155206"/>
                </a:lnTo>
                <a:lnTo>
                  <a:pt x="262299" y="151422"/>
                </a:lnTo>
                <a:lnTo>
                  <a:pt x="231255" y="132753"/>
                </a:lnTo>
                <a:lnTo>
                  <a:pt x="224028" y="128524"/>
                </a:lnTo>
                <a:lnTo>
                  <a:pt x="173300" y="98120"/>
                </a:lnTo>
                <a:lnTo>
                  <a:pt x="166008" y="93891"/>
                </a:lnTo>
                <a:lnTo>
                  <a:pt x="129865" y="72212"/>
                </a:lnTo>
                <a:lnTo>
                  <a:pt x="8920" y="0"/>
                </a:lnTo>
                <a:close/>
              </a:path>
            </a:pathLst>
          </a:custGeom>
          <a:solidFill>
            <a:srgbClr val="5055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58"/>
          <p:cNvSpPr/>
          <p:nvPr/>
        </p:nvSpPr>
        <p:spPr>
          <a:xfrm>
            <a:off x="368301" y="209551"/>
            <a:ext cx="8407400" cy="525463"/>
          </a:xfrm>
          <a:custGeom>
            <a:avLst/>
            <a:gdLst/>
            <a:ahLst/>
            <a:cxnLst/>
            <a:rect l="l" t="t" r="r" b="b"/>
            <a:pathLst>
              <a:path w="11210290" h="701040" extrusionOk="0">
                <a:moveTo>
                  <a:pt x="0" y="0"/>
                </a:moveTo>
                <a:lnTo>
                  <a:pt x="11210142" y="0"/>
                </a:lnTo>
                <a:lnTo>
                  <a:pt x="11210142" y="701027"/>
                </a:lnTo>
                <a:lnTo>
                  <a:pt x="0" y="701027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58"/>
          <p:cNvSpPr txBox="1">
            <a:spLocks noGrp="1"/>
          </p:cNvSpPr>
          <p:nvPr>
            <p:ph type="title"/>
          </p:nvPr>
        </p:nvSpPr>
        <p:spPr>
          <a:xfrm>
            <a:off x="1295401" y="215550"/>
            <a:ext cx="7480300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9525" marR="0" lvl="0" indent="0" algn="ctr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GERAÇÃO ZERO SEGUNDO </a:t>
            </a:r>
            <a:endParaRPr sz="3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gital House U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732</Words>
  <Application>Microsoft Macintosh PowerPoint</Application>
  <PresentationFormat>Apresentação na tela (16:9)</PresentationFormat>
  <Paragraphs>133</Paragraphs>
  <Slides>39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39</vt:i4>
      </vt:variant>
    </vt:vector>
  </HeadingPairs>
  <TitlesOfParts>
    <vt:vector size="53" baseType="lpstr">
      <vt:lpstr>Century Gothic</vt:lpstr>
      <vt:lpstr>Trebuchet MS</vt:lpstr>
      <vt:lpstr>Bitter</vt:lpstr>
      <vt:lpstr>Calibri</vt:lpstr>
      <vt:lpstr>Arial</vt:lpstr>
      <vt:lpstr>Source Code Pro</vt:lpstr>
      <vt:lpstr>Raleway</vt:lpstr>
      <vt:lpstr>Amatic SC</vt:lpstr>
      <vt:lpstr>Courier New</vt:lpstr>
      <vt:lpstr>Office Theme</vt:lpstr>
      <vt:lpstr>1_Office Theme</vt:lpstr>
      <vt:lpstr>Beach Day</vt:lpstr>
      <vt:lpstr>1_Beach Day</vt:lpstr>
      <vt:lpstr>Digital House UX</vt:lpstr>
      <vt:lpstr>Metodologias Ágeis</vt:lpstr>
      <vt:lpstr>Bem vindos!</vt:lpstr>
      <vt:lpstr>Expectativas</vt:lpstr>
      <vt:lpstr>Apresentação do PowerPoint</vt:lpstr>
      <vt:lpstr>+50% dos nomes listados na Fortune 500 no ano de 2000 desapareceram</vt:lpstr>
      <vt:lpstr>Apresentação do PowerPoint</vt:lpstr>
      <vt:lpstr>Apresentação do PowerPoint</vt:lpstr>
      <vt:lpstr>Apresentação do PowerPoint</vt:lpstr>
      <vt:lpstr>A GERAÇÃO ZERO SEGUNDO </vt:lpstr>
      <vt:lpstr>Apresentação do PowerPoint</vt:lpstr>
      <vt:lpstr>A organização do mundo exponencial</vt:lpstr>
      <vt:lpstr>Como se trabalhava antes? </vt:lpstr>
      <vt:lpstr> O modelo em cascata é um modelo sequencial de processos para o desenvolvimento de software.  Ao fim de cada etapa se passa para a seguinte, como o movimento de uma cascata.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Mas, o que é agilidade? </vt:lpstr>
      <vt:lpstr>Agilidade de fato é.. </vt:lpstr>
      <vt:lpstr>Apresentação do PowerPoint</vt:lpstr>
      <vt:lpstr>Metodologias Ágeis</vt:lpstr>
      <vt:lpstr>PROCESSO DA METOLODOGIA ÁGIL</vt:lpstr>
      <vt:lpstr>SCRUM</vt:lpstr>
      <vt:lpstr>SCRUM… finalmente!</vt:lpstr>
      <vt:lpstr>O essencial</vt:lpstr>
      <vt:lpstr>DOCUMENTOS SCRUM – EXEMPLO DE BACKLOG DO PRODUTO</vt:lpstr>
      <vt:lpstr>DOCUMENTOS SCRUM - SPRINT BACKLOG</vt:lpstr>
      <vt:lpstr>SCRUM - USER STORIES</vt:lpstr>
      <vt:lpstr>SCRUM DOCUMENTOS - BACKLOG </vt:lpstr>
      <vt:lpstr>SCRUM… Na Real!</vt:lpstr>
      <vt:lpstr>Expectativas</vt:lpstr>
      <vt:lpstr>Apresentação do PowerPoint</vt:lpstr>
      <vt:lpstr>Materiais complementares</vt:lpstr>
      <vt:lpstr>Sugestão de ferramaneta - TRELLO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Metodologias Ágeis</dc:title>
  <dc:creator>Nathan Wunsch</dc:creator>
  <cp:lastModifiedBy>Nathan Wunsch</cp:lastModifiedBy>
  <cp:revision>19</cp:revision>
  <dcterms:modified xsi:type="dcterms:W3CDTF">2021-05-07T21:04:48Z</dcterms:modified>
</cp:coreProperties>
</file>